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9" r:id="rId2"/>
    <p:sldId id="256" r:id="rId3"/>
    <p:sldId id="257" r:id="rId4"/>
    <p:sldId id="258" r:id="rId5"/>
    <p:sldId id="260" r:id="rId6"/>
    <p:sldId id="261" r:id="rId7"/>
    <p:sldId id="264" r:id="rId8"/>
    <p:sldId id="263" r:id="rId9"/>
    <p:sldId id="262" r:id="rId10"/>
    <p:sldId id="266" r:id="rId11"/>
    <p:sldId id="267" r:id="rId12"/>
    <p:sldId id="268" r:id="rId13"/>
    <p:sldId id="269" r:id="rId14"/>
    <p:sldId id="270" r:id="rId15"/>
    <p:sldId id="271" r:id="rId16"/>
    <p:sldId id="274" r:id="rId17"/>
    <p:sldId id="275" r:id="rId18"/>
    <p:sldId id="276" r:id="rId19"/>
    <p:sldId id="277" r:id="rId20"/>
    <p:sldId id="278" r:id="rId21"/>
    <p:sldId id="280" r:id="rId22"/>
    <p:sldId id="281" r:id="rId23"/>
    <p:sldId id="279" r:id="rId24"/>
    <p:sldId id="272" r:id="rId25"/>
    <p:sldId id="273" r:id="rId26"/>
    <p:sldId id="282" r:id="rId2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93" autoAdjust="0"/>
  </p:normalViewPr>
  <p:slideViewPr>
    <p:cSldViewPr showGuides="1">
      <p:cViewPr varScale="1">
        <p:scale>
          <a:sx n="107" d="100"/>
          <a:sy n="107" d="100"/>
        </p:scale>
        <p:origin x="-173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ECF854-06BE-46FD-88A2-D99A19320E90}" type="datetimeFigureOut">
              <a:rPr lang="de-DE" smtClean="0"/>
              <a:t>17.03.2018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57472F-2590-4979-BF2F-C6E5F6309DB5}" type="slidenum">
              <a:rPr lang="de-DE" smtClean="0"/>
              <a:t>‹Nr.›</a:t>
            </a:fld>
            <a:endParaRPr lang="de-DE"/>
          </a:p>
        </p:txBody>
      </p:sp>
    </p:spTree>
    <p:extLst>
      <p:ext uri="{BB962C8B-B14F-4D97-AF65-F5344CB8AC3E}">
        <p14:creationId xmlns:p14="http://schemas.microsoft.com/office/powerpoint/2010/main" val="180239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57472F-2590-4979-BF2F-C6E5F6309DB5}" type="slidenum">
              <a:rPr lang="de-DE" smtClean="0"/>
              <a:t>7</a:t>
            </a:fld>
            <a:endParaRPr lang="de-DE"/>
          </a:p>
        </p:txBody>
      </p:sp>
    </p:spTree>
    <p:extLst>
      <p:ext uri="{BB962C8B-B14F-4D97-AF65-F5344CB8AC3E}">
        <p14:creationId xmlns:p14="http://schemas.microsoft.com/office/powerpoint/2010/main" val="186712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57472F-2590-4979-BF2F-C6E5F6309DB5}" type="slidenum">
              <a:rPr lang="de-DE" smtClean="0"/>
              <a:t>14</a:t>
            </a:fld>
            <a:endParaRPr lang="de-DE"/>
          </a:p>
        </p:txBody>
      </p:sp>
    </p:spTree>
    <p:extLst>
      <p:ext uri="{BB962C8B-B14F-4D97-AF65-F5344CB8AC3E}">
        <p14:creationId xmlns:p14="http://schemas.microsoft.com/office/powerpoint/2010/main" val="63998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57472F-2590-4979-BF2F-C6E5F6309DB5}" type="slidenum">
              <a:rPr lang="de-DE" smtClean="0"/>
              <a:t>16</a:t>
            </a:fld>
            <a:endParaRPr lang="de-DE"/>
          </a:p>
        </p:txBody>
      </p:sp>
    </p:spTree>
    <p:extLst>
      <p:ext uri="{BB962C8B-B14F-4D97-AF65-F5344CB8AC3E}">
        <p14:creationId xmlns:p14="http://schemas.microsoft.com/office/powerpoint/2010/main" val="117798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57472F-2590-4979-BF2F-C6E5F6309DB5}" type="slidenum">
              <a:rPr lang="de-DE" smtClean="0"/>
              <a:t>21</a:t>
            </a:fld>
            <a:endParaRPr lang="de-DE"/>
          </a:p>
        </p:txBody>
      </p:sp>
    </p:spTree>
    <p:extLst>
      <p:ext uri="{BB962C8B-B14F-4D97-AF65-F5344CB8AC3E}">
        <p14:creationId xmlns:p14="http://schemas.microsoft.com/office/powerpoint/2010/main" val="890189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7B67277-B1DE-446A-A37A-36EC9D9D4BF1}" type="datetimeFigureOut">
              <a:rPr lang="de-DE" smtClean="0"/>
              <a:t>17.03.2018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233034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7B67277-B1DE-446A-A37A-36EC9D9D4BF1}" type="datetimeFigureOut">
              <a:rPr lang="de-DE" smtClean="0"/>
              <a:t>17.03.2018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235410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7B67277-B1DE-446A-A37A-36EC9D9D4BF1}" type="datetimeFigureOut">
              <a:rPr lang="de-DE" smtClean="0"/>
              <a:t>17.03.2018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229743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7B67277-B1DE-446A-A37A-36EC9D9D4BF1}" type="datetimeFigureOut">
              <a:rPr lang="de-DE" smtClean="0"/>
              <a:t>17.03.2018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369103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7B67277-B1DE-446A-A37A-36EC9D9D4BF1}" type="datetimeFigureOut">
              <a:rPr lang="de-DE" smtClean="0"/>
              <a:t>17.03.2018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15323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7B67277-B1DE-446A-A37A-36EC9D9D4BF1}" type="datetimeFigureOut">
              <a:rPr lang="de-DE" smtClean="0"/>
              <a:t>17.03.2018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135364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7B67277-B1DE-446A-A37A-36EC9D9D4BF1}" type="datetimeFigureOut">
              <a:rPr lang="de-DE" smtClean="0"/>
              <a:t>17.03.2018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337934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7B67277-B1DE-446A-A37A-36EC9D9D4BF1}" type="datetimeFigureOut">
              <a:rPr lang="de-DE" smtClean="0"/>
              <a:t>17.03.2018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2328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7B67277-B1DE-446A-A37A-36EC9D9D4BF1}" type="datetimeFigureOut">
              <a:rPr lang="de-DE" smtClean="0"/>
              <a:t>17.03.2018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312475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7B67277-B1DE-446A-A37A-36EC9D9D4BF1}" type="datetimeFigureOut">
              <a:rPr lang="de-DE" smtClean="0"/>
              <a:t>17.03.2018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4263041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7B67277-B1DE-446A-A37A-36EC9D9D4BF1}" type="datetimeFigureOut">
              <a:rPr lang="de-DE" smtClean="0"/>
              <a:t>17.03.2018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51C5472-F260-4C15-91FA-05A91E0DA47C}" type="slidenum">
              <a:rPr lang="de-DE" smtClean="0"/>
              <a:t>‹Nr.›</a:t>
            </a:fld>
            <a:endParaRPr lang="de-DE"/>
          </a:p>
        </p:txBody>
      </p:sp>
    </p:spTree>
    <p:extLst>
      <p:ext uri="{BB962C8B-B14F-4D97-AF65-F5344CB8AC3E}">
        <p14:creationId xmlns:p14="http://schemas.microsoft.com/office/powerpoint/2010/main" val="86390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74000">
              <a:srgbClr val="D49E6C"/>
            </a:gs>
            <a:gs pos="88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67277-B1DE-446A-A37A-36EC9D9D4BF1}" type="datetimeFigureOut">
              <a:rPr lang="de-DE" smtClean="0"/>
              <a:t>17.03.2018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C5472-F260-4C15-91FA-05A91E0DA47C}" type="slidenum">
              <a:rPr lang="de-DE" smtClean="0"/>
              <a:t>‹Nr.›</a:t>
            </a:fld>
            <a:endParaRPr lang="de-DE"/>
          </a:p>
        </p:txBody>
      </p:sp>
    </p:spTree>
    <p:extLst>
      <p:ext uri="{BB962C8B-B14F-4D97-AF65-F5344CB8AC3E}">
        <p14:creationId xmlns:p14="http://schemas.microsoft.com/office/powerpoint/2010/main" val="3738818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79228" y="2575472"/>
            <a:ext cx="8568952" cy="3416320"/>
          </a:xfrm>
          <a:prstGeom prst="rect">
            <a:avLst/>
          </a:prstGeom>
        </p:spPr>
        <p:txBody>
          <a:bodyPr wrap="square">
            <a:spAutoFit/>
          </a:bodyPr>
          <a:lstStyle/>
          <a:p>
            <a:pPr algn="ctr"/>
            <a:r>
              <a:rPr lang="de-DE" sz="2800" b="1" dirty="0" smtClean="0">
                <a:latin typeface="Arial" panose="020B0604020202020204" pitchFamily="34" charset="0"/>
                <a:cs typeface="Arial" panose="020B0604020202020204" pitchFamily="34" charset="0"/>
              </a:rPr>
              <a:t>Georg Elser</a:t>
            </a:r>
          </a:p>
          <a:p>
            <a:pPr algn="ctr"/>
            <a:r>
              <a:rPr lang="de-DE" sz="2800" b="1" dirty="0" smtClean="0">
                <a:latin typeface="Arial" panose="020B0604020202020204" pitchFamily="34" charset="0"/>
                <a:cs typeface="Arial" panose="020B0604020202020204" pitchFamily="34" charset="0"/>
              </a:rPr>
              <a:t>erlebt</a:t>
            </a:r>
          </a:p>
          <a:p>
            <a:pPr algn="ctr"/>
            <a:endParaRPr lang="de-DE" sz="4000" b="1" dirty="0" smtClean="0">
              <a:latin typeface="Arial" panose="020B0604020202020204" pitchFamily="34" charset="0"/>
              <a:cs typeface="Arial" panose="020B0604020202020204" pitchFamily="34" charset="0"/>
            </a:endParaRPr>
          </a:p>
          <a:p>
            <a:pPr algn="ctr"/>
            <a:r>
              <a:rPr lang="de-DE" sz="4000" b="1" dirty="0">
                <a:latin typeface="Arial" panose="020B0604020202020204" pitchFamily="34" charset="0"/>
                <a:cs typeface="Arial" panose="020B0604020202020204" pitchFamily="34" charset="0"/>
              </a:rPr>
              <a:t> </a:t>
            </a:r>
            <a:r>
              <a:rPr lang="de-DE" sz="4000" b="1" dirty="0" smtClean="0">
                <a:latin typeface="Arial" panose="020B0604020202020204" pitchFamily="34" charset="0"/>
                <a:cs typeface="Arial" panose="020B0604020202020204" pitchFamily="34" charset="0"/>
              </a:rPr>
              <a:t>die Abschaffung der Demokratie </a:t>
            </a:r>
          </a:p>
          <a:p>
            <a:pPr algn="ctr"/>
            <a:r>
              <a:rPr lang="de-DE" sz="4000" b="1" dirty="0" smtClean="0">
                <a:latin typeface="Arial" panose="020B0604020202020204" pitchFamily="34" charset="0"/>
                <a:cs typeface="Arial" panose="020B0604020202020204" pitchFamily="34" charset="0"/>
              </a:rPr>
              <a:t>&amp;</a:t>
            </a:r>
          </a:p>
          <a:p>
            <a:pPr algn="ctr"/>
            <a:r>
              <a:rPr lang="de-DE" sz="4000" b="1" dirty="0" smtClean="0">
                <a:latin typeface="Arial" panose="020B0604020202020204" pitchFamily="34" charset="0"/>
                <a:cs typeface="Arial" panose="020B0604020202020204" pitchFamily="34" charset="0"/>
              </a:rPr>
              <a:t>die Errichtung der NS-Diktatur</a:t>
            </a:r>
            <a:endParaRPr lang="de-DE" sz="2800" dirty="0">
              <a:latin typeface="Arial" panose="020B0604020202020204" pitchFamily="34" charset="0"/>
              <a:cs typeface="Arial" panose="020B0604020202020204" pitchFamily="34" charset="0"/>
            </a:endParaRPr>
          </a:p>
        </p:txBody>
      </p:sp>
      <p:pic>
        <p:nvPicPr>
          <p:cNvPr id="3" name="Picture 14" descr="091108-Georg-Elser-WD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66" y="522648"/>
            <a:ext cx="2649562" cy="288041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366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unten 2"/>
          <p:cNvSpPr/>
          <p:nvPr/>
        </p:nvSpPr>
        <p:spPr>
          <a:xfrm>
            <a:off x="323528" y="1673045"/>
            <a:ext cx="576064" cy="59453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251520" y="260648"/>
            <a:ext cx="4248472" cy="1368000"/>
          </a:xfrm>
          <a:prstGeom prst="rect">
            <a:avLst/>
          </a:prstGeom>
          <a:noFill/>
        </p:spPr>
        <p:txBody>
          <a:bodyPr wrap="square" rtlCol="0">
            <a:spAutoFit/>
          </a:bodyPr>
          <a:lstStyle/>
          <a:p>
            <a:pPr lvl="0" fontAlgn="base">
              <a:spcBef>
                <a:spcPct val="0"/>
              </a:spcBef>
              <a:spcAft>
                <a:spcPct val="0"/>
              </a:spcAft>
            </a:pPr>
            <a:r>
              <a:rPr lang="de-DE" altLang="de-DE" b="1" dirty="0" smtClean="0">
                <a:solidFill>
                  <a:srgbClr val="000000"/>
                </a:solidFill>
                <a:latin typeface="Arial" pitchFamily="34" charset="0"/>
                <a:cs typeface="Arial" pitchFamily="34" charset="0"/>
              </a:rPr>
              <a:t>„Röhm-Putsch“</a:t>
            </a:r>
          </a:p>
          <a:p>
            <a:pPr lvl="0" fontAlgn="base">
              <a:spcBef>
                <a:spcPct val="0"/>
              </a:spcBef>
              <a:spcAft>
                <a:spcPct val="0"/>
              </a:spcAft>
            </a:pPr>
            <a:r>
              <a:rPr lang="de-DE" altLang="de-DE" sz="1500" dirty="0" smtClean="0">
                <a:solidFill>
                  <a:srgbClr val="000000"/>
                </a:solidFill>
                <a:latin typeface="Arial" pitchFamily="34" charset="0"/>
                <a:cs typeface="Arial" pitchFamily="34" charset="0"/>
              </a:rPr>
              <a:t>Streit Gauleiter          SA-Führer</a:t>
            </a:r>
          </a:p>
          <a:p>
            <a:pPr lvl="0" fontAlgn="base">
              <a:spcBef>
                <a:spcPct val="0"/>
              </a:spcBef>
              <a:spcAft>
                <a:spcPct val="0"/>
              </a:spcAft>
            </a:pPr>
            <a:r>
              <a:rPr lang="de-DE" altLang="de-DE" sz="1500" dirty="0" smtClean="0">
                <a:solidFill>
                  <a:srgbClr val="000000"/>
                </a:solidFill>
                <a:latin typeface="Arial" pitchFamily="34" charset="0"/>
                <a:cs typeface="Arial" pitchFamily="34" charset="0"/>
              </a:rPr>
              <a:t>Konkurrenzkampf Wehrmacht         SA</a:t>
            </a:r>
          </a:p>
          <a:p>
            <a:pPr lvl="0" fontAlgn="base">
              <a:spcBef>
                <a:spcPct val="0"/>
              </a:spcBef>
              <a:spcAft>
                <a:spcPct val="0"/>
              </a:spcAft>
            </a:pPr>
            <a:r>
              <a:rPr lang="de-DE" altLang="de-DE" sz="1500" dirty="0" smtClean="0">
                <a:solidFill>
                  <a:srgbClr val="000000"/>
                </a:solidFill>
                <a:latin typeface="Arial" pitchFamily="34" charset="0"/>
                <a:cs typeface="Arial" pitchFamily="34" charset="0"/>
              </a:rPr>
              <a:t>Konkurrenzkampf SS          SA</a:t>
            </a:r>
          </a:p>
          <a:p>
            <a:pPr lvl="0" fontAlgn="base">
              <a:spcBef>
                <a:spcPct val="0"/>
              </a:spcBef>
              <a:spcAft>
                <a:spcPct val="0"/>
              </a:spcAft>
            </a:pPr>
            <a:r>
              <a:rPr lang="de-DE" altLang="de-DE" sz="1500" dirty="0" smtClean="0">
                <a:solidFill>
                  <a:srgbClr val="000000"/>
                </a:solidFill>
                <a:latin typeface="Arial" pitchFamily="34" charset="0"/>
                <a:cs typeface="Arial" pitchFamily="34" charset="0"/>
              </a:rPr>
              <a:t>SS-Mitteilung an Hitler: </a:t>
            </a:r>
            <a:r>
              <a:rPr lang="de-DE" altLang="de-DE" sz="1500" dirty="0">
                <a:solidFill>
                  <a:srgbClr val="000000"/>
                </a:solidFill>
                <a:latin typeface="Arial" pitchFamily="34" charset="0"/>
                <a:cs typeface="Arial" pitchFamily="34" charset="0"/>
              </a:rPr>
              <a:t>„SA-Putsch droht“</a:t>
            </a:r>
          </a:p>
          <a:p>
            <a:pPr lvl="0" fontAlgn="base">
              <a:spcBef>
                <a:spcPct val="0"/>
              </a:spcBef>
              <a:spcAft>
                <a:spcPct val="0"/>
              </a:spcAft>
            </a:pPr>
            <a:endParaRPr lang="de-DE" altLang="de-DE" dirty="0">
              <a:solidFill>
                <a:srgbClr val="000000"/>
              </a:solidFill>
              <a:latin typeface="Arial" pitchFamily="34" charset="0"/>
              <a:cs typeface="Arial" pitchFamily="34" charset="0"/>
            </a:endParaRPr>
          </a:p>
          <a:p>
            <a:endParaRPr lang="de-DE" dirty="0"/>
          </a:p>
        </p:txBody>
      </p:sp>
      <p:sp>
        <p:nvSpPr>
          <p:cNvPr id="6" name="Pfeil nach links und rechts 5"/>
          <p:cNvSpPr/>
          <p:nvPr/>
        </p:nvSpPr>
        <p:spPr>
          <a:xfrm>
            <a:off x="2915816" y="871784"/>
            <a:ext cx="360000" cy="72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links und rechts 8"/>
          <p:cNvSpPr/>
          <p:nvPr/>
        </p:nvSpPr>
        <p:spPr>
          <a:xfrm>
            <a:off x="1691680" y="664996"/>
            <a:ext cx="360000" cy="72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links und rechts 9"/>
          <p:cNvSpPr/>
          <p:nvPr/>
        </p:nvSpPr>
        <p:spPr>
          <a:xfrm>
            <a:off x="2223667" y="1108152"/>
            <a:ext cx="360000" cy="72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 Box 4"/>
          <p:cNvSpPr txBox="1">
            <a:spLocks noChangeArrowheads="1"/>
          </p:cNvSpPr>
          <p:nvPr/>
        </p:nvSpPr>
        <p:spPr bwMode="auto">
          <a:xfrm>
            <a:off x="261367" y="2400536"/>
            <a:ext cx="4238625" cy="2376264"/>
          </a:xfrm>
          <a:prstGeom prst="rect">
            <a:avLst/>
          </a:prstGeom>
          <a:solidFill>
            <a:schemeClr val="bg1"/>
          </a:solidFill>
          <a:ln w="31750" cmpd="sng">
            <a:solidFill>
              <a:srgbClr val="FF0000"/>
            </a:solidFill>
          </a:ln>
          <a:effectLst/>
          <a:ex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kumimoji="0" lang="de-DE" altLang="de-DE" sz="1500" b="1" i="0" u="none" strike="noStrike" cap="none" normalizeH="0" baseline="0" dirty="0" smtClean="0">
                <a:ln>
                  <a:noFill/>
                </a:ln>
                <a:solidFill>
                  <a:srgbClr val="000000"/>
                </a:solidFill>
                <a:effectLst/>
                <a:latin typeface="Arial" pitchFamily="34" charset="0"/>
                <a:cs typeface="Arial" pitchFamily="34" charset="0"/>
              </a:rPr>
              <a:t>Auf Befehl Hitlers</a:t>
            </a:r>
          </a:p>
          <a:p>
            <a:pPr marL="176213" lvl="0" indent="-176213" fontAlgn="base">
              <a:spcBef>
                <a:spcPct val="0"/>
              </a:spcBef>
              <a:spcAft>
                <a:spcPct val="0"/>
              </a:spcAft>
              <a:buFont typeface="Arial" panose="020B0604020202020204" pitchFamily="34" charset="0"/>
              <a:buChar char="•"/>
            </a:pPr>
            <a:r>
              <a:rPr lang="de-DE" altLang="de-DE" sz="1500" dirty="0" smtClean="0">
                <a:solidFill>
                  <a:srgbClr val="000000"/>
                </a:solidFill>
                <a:latin typeface="Arial" pitchFamily="34" charset="0"/>
                <a:cs typeface="Arial" pitchFamily="34" charset="0"/>
              </a:rPr>
              <a:t>verhaftete am 30. Juni 1934 die SS </a:t>
            </a:r>
            <a:r>
              <a:rPr kumimoji="0" lang="de-DE" altLang="de-DE" sz="1500" b="0" i="0" u="none" strike="noStrike" cap="none" normalizeH="0" baseline="0" dirty="0" smtClean="0">
                <a:ln>
                  <a:noFill/>
                </a:ln>
                <a:solidFill>
                  <a:srgbClr val="000000"/>
                </a:solidFill>
                <a:effectLst/>
                <a:latin typeface="Arial" pitchFamily="34" charset="0"/>
                <a:cs typeface="Arial" pitchFamily="34" charset="0"/>
              </a:rPr>
              <a:t>hochrangige SA-Führer, erschoss sie</a:t>
            </a:r>
          </a:p>
          <a:p>
            <a:pPr marL="176213" lvl="0" indent="-176213" fontAlgn="base">
              <a:spcBef>
                <a:spcPct val="0"/>
              </a:spcBef>
              <a:spcAft>
                <a:spcPct val="0"/>
              </a:spcAft>
              <a:buFont typeface="Arial" panose="020B0604020202020204" pitchFamily="34" charset="0"/>
              <a:buChar char="•"/>
            </a:pPr>
            <a:r>
              <a:rPr lang="de-DE" altLang="de-DE" sz="1500" dirty="0">
                <a:solidFill>
                  <a:srgbClr val="000000"/>
                </a:solidFill>
                <a:latin typeface="Arial" pitchFamily="34" charset="0"/>
                <a:cs typeface="Arial" pitchFamily="34" charset="0"/>
              </a:rPr>
              <a:t>wurde SA-Chef </a:t>
            </a:r>
            <a:r>
              <a:rPr kumimoji="0" lang="de-DE" altLang="de-DE" sz="1500" b="0" i="0" u="none" strike="noStrike" cap="none" normalizeH="0" baseline="0" dirty="0" smtClean="0">
                <a:ln>
                  <a:noFill/>
                </a:ln>
                <a:solidFill>
                  <a:srgbClr val="000000"/>
                </a:solidFill>
                <a:effectLst/>
                <a:latin typeface="Arial" pitchFamily="34" charset="0"/>
                <a:cs typeface="Arial" pitchFamily="34" charset="0"/>
              </a:rPr>
              <a:t>Röhm am 01. Juli 1934 im Münchener Gefängnis </a:t>
            </a:r>
            <a:r>
              <a:rPr kumimoji="0" lang="de-DE" altLang="de-DE" sz="1500" b="0" i="0" u="none" strike="noStrike" cap="none" normalizeH="0" baseline="0" dirty="0" err="1" smtClean="0">
                <a:ln>
                  <a:noFill/>
                </a:ln>
                <a:solidFill>
                  <a:srgbClr val="000000"/>
                </a:solidFill>
                <a:effectLst/>
                <a:latin typeface="Arial" pitchFamily="34" charset="0"/>
                <a:cs typeface="Arial" pitchFamily="34" charset="0"/>
              </a:rPr>
              <a:t>Stadelheim</a:t>
            </a:r>
            <a:r>
              <a:rPr kumimoji="0" lang="de-DE" altLang="de-DE" sz="1500" b="0" i="0" u="none" strike="noStrike" cap="none" normalizeH="0" baseline="0" dirty="0" smtClean="0">
                <a:ln>
                  <a:noFill/>
                </a:ln>
                <a:solidFill>
                  <a:srgbClr val="000000"/>
                </a:solidFill>
                <a:effectLst/>
                <a:latin typeface="Arial" pitchFamily="34" charset="0"/>
                <a:cs typeface="Arial" pitchFamily="34" charset="0"/>
              </a:rPr>
              <a:t> erschossen </a:t>
            </a:r>
          </a:p>
          <a:p>
            <a:pPr marL="176213" lvl="0" indent="-176213" fontAlgn="base">
              <a:spcBef>
                <a:spcPct val="0"/>
              </a:spcBef>
              <a:spcAft>
                <a:spcPct val="0"/>
              </a:spcAft>
              <a:buFont typeface="Arial" panose="020B0604020202020204" pitchFamily="34" charset="0"/>
              <a:buChar char="•"/>
            </a:pPr>
            <a:r>
              <a:rPr lang="de-DE" altLang="de-DE" sz="1500" dirty="0">
                <a:solidFill>
                  <a:srgbClr val="000000"/>
                </a:solidFill>
                <a:latin typeface="Arial" pitchFamily="34" charset="0"/>
                <a:cs typeface="Arial" pitchFamily="34" charset="0"/>
              </a:rPr>
              <a:t>wurden </a:t>
            </a:r>
            <a:r>
              <a:rPr lang="de-DE" altLang="de-DE" sz="1500" dirty="0" smtClean="0">
                <a:solidFill>
                  <a:srgbClr val="000000"/>
                </a:solidFill>
                <a:latin typeface="Arial" pitchFamily="34" charset="0"/>
                <a:cs typeface="Arial" pitchFamily="34" charset="0"/>
              </a:rPr>
              <a:t>vom </a:t>
            </a:r>
            <a:r>
              <a:rPr kumimoji="0" lang="de-DE" altLang="de-DE" sz="1500" b="0" i="0" u="none" strike="noStrike" cap="none" normalizeH="0" baseline="0" dirty="0" smtClean="0">
                <a:ln>
                  <a:noFill/>
                </a:ln>
                <a:solidFill>
                  <a:srgbClr val="000000"/>
                </a:solidFill>
                <a:effectLst/>
                <a:latin typeface="Arial" pitchFamily="34" charset="0"/>
                <a:cs typeface="Arial" pitchFamily="34" charset="0"/>
              </a:rPr>
              <a:t>30.6. bis zum 02.07.1934 etwa 200 Menschen von SS, Polizei und Reichswehr ermordet, darunter war auch der ehemalige Reichskanzler Schleicher</a:t>
            </a:r>
          </a:p>
          <a:p>
            <a:pPr lvl="0" fontAlgn="base">
              <a:spcBef>
                <a:spcPct val="0"/>
              </a:spcBef>
              <a:spcAft>
                <a:spcPct val="0"/>
              </a:spcAft>
            </a:pPr>
            <a:endParaRPr kumimoji="0" lang="de-DE" altLang="de-DE" sz="400" b="0" i="0" u="none" strike="noStrike" cap="none" normalizeH="0" baseline="0" dirty="0" smtClean="0">
              <a:ln>
                <a:noFill/>
              </a:ln>
              <a:solidFill>
                <a:srgbClr val="000000"/>
              </a:solidFill>
              <a:effectLst/>
              <a:latin typeface="Arial" pitchFamily="34" charset="0"/>
              <a:cs typeface="Arial" pitchFamily="34" charset="0"/>
            </a:endParaRPr>
          </a:p>
          <a:p>
            <a:pPr lvl="0" fontAlgn="base">
              <a:spcBef>
                <a:spcPct val="0"/>
              </a:spcBef>
              <a:spcAft>
                <a:spcPct val="0"/>
              </a:spcAft>
            </a:pPr>
            <a:r>
              <a:rPr kumimoji="0" lang="de-DE" altLang="de-DE" sz="800" b="0" i="0" u="none" strike="noStrike" cap="none" normalizeH="0" baseline="0" dirty="0" smtClean="0">
                <a:ln>
                  <a:noFill/>
                </a:ln>
                <a:solidFill>
                  <a:srgbClr val="000000"/>
                </a:solidFill>
                <a:effectLst/>
                <a:latin typeface="Arial" pitchFamily="34" charset="0"/>
                <a:cs typeface="Arial" pitchFamily="34" charset="0"/>
              </a:rPr>
              <a:t>(www.dhm.de/lemo &amp; http://www.zukunft-braucht-erinnerung.de/der-roehm-putsch)</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t="39578"/>
          <a:stretch>
            <a:fillRect/>
          </a:stretch>
        </p:blipFill>
        <p:spPr bwMode="auto">
          <a:xfrm>
            <a:off x="251520" y="3140968"/>
            <a:ext cx="8914242" cy="3432150"/>
          </a:xfrm>
          <a:prstGeom prst="rect">
            <a:avLst/>
          </a:prstGeom>
          <a:noFill/>
          <a:ln w="190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Grafik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754492"/>
            <a:ext cx="428625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921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a:blip r:embed="rId2" cstate="print">
            <a:extLst>
              <a:ext uri="{28A0092B-C50C-407E-A947-70E740481C1C}">
                <a14:useLocalDpi xmlns:a14="http://schemas.microsoft.com/office/drawing/2010/main" val="0"/>
              </a:ext>
            </a:extLst>
          </a:blip>
          <a:stretch>
            <a:fillRect/>
          </a:stretch>
        </p:blipFill>
        <p:spPr>
          <a:xfrm>
            <a:off x="29415" y="260648"/>
            <a:ext cx="4500000" cy="720080"/>
          </a:xfrm>
          <a:prstGeom prst="rect">
            <a:avLst/>
          </a:prstGeom>
          <a:ln>
            <a:solidFill>
              <a:schemeClr val="tx1"/>
            </a:solid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052736"/>
            <a:ext cx="4500000" cy="3903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hteck 2"/>
          <p:cNvSpPr/>
          <p:nvPr/>
        </p:nvSpPr>
        <p:spPr>
          <a:xfrm>
            <a:off x="4788024" y="260648"/>
            <a:ext cx="2765501" cy="523220"/>
          </a:xfrm>
          <a:prstGeom prst="rect">
            <a:avLst/>
          </a:prstGeom>
        </p:spPr>
        <p:txBody>
          <a:bodyPr wrap="none">
            <a:spAutoFit/>
          </a:bodyPr>
          <a:lstStyle/>
          <a:p>
            <a:r>
              <a:rPr lang="de-DE" sz="2800" b="1" dirty="0">
                <a:latin typeface="Arial" panose="020B0604020202020204" pitchFamily="34" charset="0"/>
                <a:cs typeface="Arial" panose="020B0604020202020204" pitchFamily="34" charset="0"/>
              </a:rPr>
              <a:t>30.Januar 1933</a:t>
            </a:r>
            <a:endParaRPr lang="de-DE" sz="2800" dirty="0">
              <a:latin typeface="Arial" panose="020B0604020202020204" pitchFamily="34" charset="0"/>
              <a:cs typeface="Arial" panose="020B0604020202020204" pitchFamily="34" charset="0"/>
            </a:endParaRPr>
          </a:p>
        </p:txBody>
      </p:sp>
      <p:sp>
        <p:nvSpPr>
          <p:cNvPr id="5" name="Textfeld 6"/>
          <p:cNvSpPr txBox="1"/>
          <p:nvPr/>
        </p:nvSpPr>
        <p:spPr>
          <a:xfrm>
            <a:off x="5508104" y="1916832"/>
            <a:ext cx="2181860" cy="111950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2000" b="1">
                <a:effectLst/>
                <a:latin typeface="Arial"/>
                <a:ea typeface="Calibri"/>
                <a:cs typeface="Times New Roman"/>
              </a:rPr>
              <a:t>Nur</a:t>
            </a:r>
            <a:endParaRPr lang="de-DE" sz="1100">
              <a:effectLst/>
              <a:latin typeface="Arial"/>
              <a:ea typeface="Calibri"/>
              <a:cs typeface="Times New Roman"/>
            </a:endParaRPr>
          </a:p>
          <a:p>
            <a:pPr>
              <a:spcAft>
                <a:spcPts val="0"/>
              </a:spcAft>
            </a:pPr>
            <a:r>
              <a:rPr lang="de-DE" sz="2300" b="1">
                <a:effectLst/>
                <a:latin typeface="Arial"/>
                <a:ea typeface="Calibri"/>
                <a:cs typeface="Times New Roman"/>
              </a:rPr>
              <a:t>18 Monate &amp;</a:t>
            </a:r>
            <a:br>
              <a:rPr lang="de-DE" sz="2300" b="1">
                <a:effectLst/>
                <a:latin typeface="Arial"/>
                <a:ea typeface="Calibri"/>
                <a:cs typeface="Times New Roman"/>
              </a:rPr>
            </a:br>
            <a:r>
              <a:rPr lang="de-DE" sz="2300" b="1">
                <a:effectLst/>
                <a:latin typeface="Arial"/>
                <a:ea typeface="Calibri"/>
                <a:cs typeface="Times New Roman"/>
              </a:rPr>
              <a:t>  4 Tage</a:t>
            </a:r>
            <a:endParaRPr lang="de-DE" sz="1100">
              <a:effectLst/>
              <a:latin typeface="Arial"/>
              <a:ea typeface="Calibri"/>
              <a:cs typeface="Times New Roman"/>
            </a:endParaRPr>
          </a:p>
        </p:txBody>
      </p:sp>
      <p:sp>
        <p:nvSpPr>
          <p:cNvPr id="6" name="Pfeil nach unten 5"/>
          <p:cNvSpPr/>
          <p:nvPr/>
        </p:nvSpPr>
        <p:spPr>
          <a:xfrm>
            <a:off x="4589837" y="836712"/>
            <a:ext cx="899795" cy="3206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p:cNvSpPr/>
          <p:nvPr/>
        </p:nvSpPr>
        <p:spPr>
          <a:xfrm>
            <a:off x="4878504" y="4149080"/>
            <a:ext cx="2824812" cy="523220"/>
          </a:xfrm>
          <a:prstGeom prst="rect">
            <a:avLst/>
          </a:prstGeom>
        </p:spPr>
        <p:txBody>
          <a:bodyPr wrap="none">
            <a:spAutoFit/>
          </a:bodyPr>
          <a:lstStyle/>
          <a:p>
            <a:r>
              <a:rPr lang="de-DE" sz="2800" b="1" dirty="0">
                <a:latin typeface="Arial" panose="020B0604020202020204" pitchFamily="34" charset="0"/>
                <a:cs typeface="Arial" panose="020B0604020202020204" pitchFamily="34" charset="0"/>
              </a:rPr>
              <a:t>02.August 1934</a:t>
            </a:r>
          </a:p>
        </p:txBody>
      </p:sp>
      <p:sp>
        <p:nvSpPr>
          <p:cNvPr id="8" name="Textfeld 7"/>
          <p:cNvSpPr txBox="1"/>
          <p:nvPr/>
        </p:nvSpPr>
        <p:spPr>
          <a:xfrm>
            <a:off x="97345" y="5157192"/>
            <a:ext cx="8651119" cy="1555115"/>
          </a:xfrm>
          <a:prstGeom prst="rect">
            <a:avLst/>
          </a:prstGeom>
          <a:solidFill>
            <a:schemeClr val="bg2">
              <a:lumMod val="90000"/>
            </a:schemeClr>
          </a:solidFill>
          <a:ln w="381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90170">
              <a:spcAft>
                <a:spcPts val="0"/>
              </a:spcAft>
            </a:pPr>
            <a:r>
              <a:rPr lang="de-DE" sz="2200" b="1" dirty="0">
                <a:solidFill>
                  <a:srgbClr val="FF0000"/>
                </a:solidFill>
                <a:effectLst/>
                <a:latin typeface="Arial"/>
                <a:ea typeface="Calibri"/>
                <a:cs typeface="Times New Roman"/>
              </a:rPr>
              <a:t>Diktatur / Willkürherrschaft errichtet:</a:t>
            </a:r>
            <a:endParaRPr lang="de-DE" sz="1100" dirty="0">
              <a:effectLst/>
              <a:latin typeface="Arial"/>
              <a:ea typeface="Calibri"/>
              <a:cs typeface="Times New Roman"/>
            </a:endParaRPr>
          </a:p>
          <a:p>
            <a:pPr marL="534988">
              <a:spcAft>
                <a:spcPts val="0"/>
              </a:spcAft>
            </a:pPr>
            <a:r>
              <a:rPr lang="de-DE" sz="2200" b="1" dirty="0">
                <a:solidFill>
                  <a:srgbClr val="FF0000"/>
                </a:solidFill>
                <a:effectLst/>
                <a:latin typeface="Arial"/>
                <a:ea typeface="Calibri"/>
                <a:cs typeface="Times New Roman"/>
              </a:rPr>
              <a:t>Menschenrechte außer Kraft gesetzt,</a:t>
            </a:r>
            <a:endParaRPr lang="de-DE" sz="1100" dirty="0">
              <a:effectLst/>
              <a:latin typeface="Arial"/>
              <a:ea typeface="Calibri"/>
              <a:cs typeface="Times New Roman"/>
            </a:endParaRPr>
          </a:p>
          <a:p>
            <a:pPr marL="1081088">
              <a:spcAft>
                <a:spcPts val="0"/>
              </a:spcAft>
            </a:pPr>
            <a:r>
              <a:rPr lang="de-DE" sz="2200" b="1" dirty="0">
                <a:solidFill>
                  <a:srgbClr val="FF0000"/>
                </a:solidFill>
                <a:effectLst/>
                <a:latin typeface="Arial"/>
                <a:ea typeface="Calibri"/>
                <a:cs typeface="Times New Roman"/>
              </a:rPr>
              <a:t>das Parlament entmachtet,</a:t>
            </a:r>
            <a:endParaRPr lang="de-DE" sz="1100" dirty="0">
              <a:effectLst/>
              <a:latin typeface="Arial"/>
              <a:ea typeface="Calibri"/>
              <a:cs typeface="Times New Roman"/>
            </a:endParaRPr>
          </a:p>
          <a:p>
            <a:pPr marL="1616075">
              <a:spcAft>
                <a:spcPts val="0"/>
              </a:spcAft>
            </a:pPr>
            <a:r>
              <a:rPr lang="de-DE" sz="2200" b="1" dirty="0">
                <a:solidFill>
                  <a:srgbClr val="FF0000"/>
                </a:solidFill>
                <a:effectLst/>
                <a:latin typeface="Arial"/>
                <a:ea typeface="Calibri"/>
                <a:cs typeface="Times New Roman"/>
              </a:rPr>
              <a:t>die Unabhängigkeit der Justiz zerstört.</a:t>
            </a:r>
            <a:endParaRPr lang="de-DE" sz="1100" dirty="0">
              <a:effectLst/>
              <a:latin typeface="Arial"/>
              <a:ea typeface="Calibri"/>
              <a:cs typeface="Times New Roman"/>
            </a:endParaRPr>
          </a:p>
        </p:txBody>
      </p:sp>
    </p:spTree>
    <p:extLst>
      <p:ext uri="{BB962C8B-B14F-4D97-AF65-F5344CB8AC3E}">
        <p14:creationId xmlns:p14="http://schemas.microsoft.com/office/powerpoint/2010/main" val="293355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4"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p:cNvSpPr txBox="1"/>
          <p:nvPr/>
        </p:nvSpPr>
        <p:spPr>
          <a:xfrm>
            <a:off x="251519" y="3102144"/>
            <a:ext cx="8640961" cy="50405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72000" rIns="0" bIns="72000" numCol="1" spcCol="0" rtlCol="0" fromWordArt="0" anchor="t" anchorCtr="0" forceAA="0" compatLnSpc="1">
            <a:prstTxWarp prst="textNoShape">
              <a:avLst/>
            </a:prstTxWarp>
            <a:noAutofit/>
          </a:bodyPr>
          <a:lstStyle/>
          <a:p>
            <a:pPr algn="ctr">
              <a:spcAft>
                <a:spcPts val="0"/>
              </a:spcAft>
            </a:pPr>
            <a:r>
              <a:rPr lang="de-DE" b="1" dirty="0">
                <a:effectLst/>
                <a:latin typeface="Arial"/>
                <a:ea typeface="Calibri"/>
                <a:cs typeface="Times New Roman"/>
              </a:rPr>
              <a:t>Revision des Versailler </a:t>
            </a:r>
            <a:r>
              <a:rPr lang="de-DE" b="1" dirty="0" smtClean="0">
                <a:effectLst/>
                <a:latin typeface="Arial"/>
                <a:ea typeface="Calibri"/>
                <a:cs typeface="Times New Roman"/>
              </a:rPr>
              <a:t>Vertrags – „Heim </a:t>
            </a:r>
            <a:r>
              <a:rPr lang="de-DE" b="1" dirty="0">
                <a:effectLst/>
                <a:latin typeface="Arial"/>
                <a:ea typeface="Calibri"/>
                <a:cs typeface="Times New Roman"/>
              </a:rPr>
              <a:t>ins </a:t>
            </a:r>
            <a:r>
              <a:rPr lang="de-DE" b="1" dirty="0" smtClean="0">
                <a:effectLst/>
                <a:latin typeface="Arial"/>
                <a:ea typeface="Calibri"/>
                <a:cs typeface="Times New Roman"/>
              </a:rPr>
              <a:t>Reich“ - Lebensraum </a:t>
            </a:r>
            <a:r>
              <a:rPr lang="de-DE" b="1" dirty="0">
                <a:effectLst/>
                <a:latin typeface="Arial"/>
                <a:ea typeface="Calibri"/>
                <a:cs typeface="Times New Roman"/>
              </a:rPr>
              <a:t>im Osten</a:t>
            </a:r>
            <a:endParaRPr lang="de-DE" sz="1400" dirty="0">
              <a:effectLst/>
              <a:latin typeface="Arial"/>
              <a:ea typeface="Calibri"/>
              <a:cs typeface="Times New Roman"/>
            </a:endParaRPr>
          </a:p>
          <a:p>
            <a:pPr>
              <a:spcAft>
                <a:spcPts val="0"/>
              </a:spcAft>
            </a:pPr>
            <a:r>
              <a:rPr lang="de-DE" sz="1050" dirty="0">
                <a:effectLst/>
                <a:latin typeface="Arial"/>
                <a:ea typeface="Calibri"/>
                <a:cs typeface="Times New Roman"/>
              </a:rPr>
              <a:t> </a:t>
            </a:r>
          </a:p>
        </p:txBody>
      </p:sp>
      <p:pic>
        <p:nvPicPr>
          <p:cNvPr id="3" name="Grafik 2"/>
          <p:cNvPicPr/>
          <p:nvPr/>
        </p:nvPicPr>
        <p:blipFill>
          <a:blip r:embed="rId2">
            <a:extLst>
              <a:ext uri="{28A0092B-C50C-407E-A947-70E740481C1C}">
                <a14:useLocalDpi xmlns:a14="http://schemas.microsoft.com/office/drawing/2010/main" val="0"/>
              </a:ext>
            </a:extLst>
          </a:blip>
          <a:stretch>
            <a:fillRect/>
          </a:stretch>
        </p:blipFill>
        <p:spPr>
          <a:xfrm>
            <a:off x="251520" y="44624"/>
            <a:ext cx="3816424" cy="3024336"/>
          </a:xfrm>
          <a:prstGeom prst="rect">
            <a:avLst/>
          </a:prstGeom>
          <a:ln>
            <a:solidFill>
              <a:schemeClr val="tx1"/>
            </a:solidFill>
          </a:ln>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896" y="3653216"/>
            <a:ext cx="4176464" cy="3132452"/>
          </a:xfrm>
          <a:prstGeom prst="rect">
            <a:avLst/>
          </a:prstGeom>
          <a:ln>
            <a:solidFill>
              <a:schemeClr val="tx1"/>
            </a:solidFill>
          </a:ln>
        </p:spPr>
      </p:pic>
      <p:sp>
        <p:nvSpPr>
          <p:cNvPr id="5" name="Textfeld 4"/>
          <p:cNvSpPr txBox="1"/>
          <p:nvPr/>
        </p:nvSpPr>
        <p:spPr>
          <a:xfrm>
            <a:off x="4283968" y="44624"/>
            <a:ext cx="4608512" cy="2700000"/>
          </a:xfrm>
          <a:prstGeom prst="rect">
            <a:avLst/>
          </a:prstGeom>
          <a:noFill/>
        </p:spPr>
        <p:txBody>
          <a:bodyPr wrap="square" rtlCol="0">
            <a:spAutoFit/>
          </a:bodyPr>
          <a:lstStyle/>
          <a:p>
            <a:r>
              <a:rPr lang="de-DE" sz="2000" b="1" dirty="0" smtClean="0"/>
              <a:t>Karte </a:t>
            </a:r>
            <a:r>
              <a:rPr lang="de-DE" sz="2000" b="1" dirty="0"/>
              <a:t>Friedensvertrag von </a:t>
            </a:r>
            <a:r>
              <a:rPr lang="de-DE" sz="2000" b="1" dirty="0" smtClean="0"/>
              <a:t>Versailles</a:t>
            </a:r>
          </a:p>
          <a:p>
            <a:endParaRPr lang="de-DE" sz="800" dirty="0"/>
          </a:p>
          <a:p>
            <a:pPr marL="176213" lvl="0" indent="-176213">
              <a:buFont typeface="Arial" panose="020B0604020202020204" pitchFamily="34" charset="0"/>
              <a:buChar char="•"/>
            </a:pPr>
            <a:r>
              <a:rPr lang="de-DE" dirty="0">
                <a:solidFill>
                  <a:prstClr val="black"/>
                </a:solidFill>
              </a:rPr>
              <a:t>Alleinige Kriegsschuld</a:t>
            </a:r>
          </a:p>
          <a:p>
            <a:pPr marL="176213" indent="-176213">
              <a:buFont typeface="Arial" panose="020B0604020202020204" pitchFamily="34" charset="0"/>
              <a:buChar char="•"/>
            </a:pPr>
            <a:r>
              <a:rPr lang="de-DE" dirty="0" smtClean="0"/>
              <a:t>Abtretung aller Kolonien</a:t>
            </a:r>
          </a:p>
          <a:p>
            <a:pPr marL="176213" lvl="0" indent="-176213">
              <a:buFont typeface="Arial" panose="020B0604020202020204" pitchFamily="34" charset="0"/>
              <a:buChar char="•"/>
            </a:pPr>
            <a:r>
              <a:rPr lang="de-DE" dirty="0" smtClean="0"/>
              <a:t>Abtretung </a:t>
            </a:r>
            <a:r>
              <a:rPr lang="de-DE" dirty="0"/>
              <a:t>von Gebieten mit und ohne Volksabstimmungen</a:t>
            </a:r>
          </a:p>
          <a:p>
            <a:pPr marL="176213" lvl="0" indent="-176213">
              <a:buFont typeface="Arial" panose="020B0604020202020204" pitchFamily="34" charset="0"/>
              <a:buChar char="•"/>
            </a:pPr>
            <a:r>
              <a:rPr lang="de-DE" dirty="0"/>
              <a:t>Besetzung des Rheinlands</a:t>
            </a:r>
          </a:p>
          <a:p>
            <a:pPr marL="176213" lvl="0" indent="-176213">
              <a:buFont typeface="Arial" panose="020B0604020202020204" pitchFamily="34" charset="0"/>
              <a:buChar char="•"/>
            </a:pPr>
            <a:r>
              <a:rPr lang="de-DE" dirty="0"/>
              <a:t>Berufsheer mit 100 000 Soldaten</a:t>
            </a:r>
          </a:p>
          <a:p>
            <a:pPr marL="176213" lvl="0" indent="-176213">
              <a:buFont typeface="Arial" panose="020B0604020202020204" pitchFamily="34" charset="0"/>
              <a:buChar char="•"/>
            </a:pPr>
            <a:r>
              <a:rPr lang="de-DE" dirty="0"/>
              <a:t>Entmilitarisierte Zonen</a:t>
            </a:r>
          </a:p>
          <a:p>
            <a:pPr marL="176213" lvl="0" indent="-176213">
              <a:buFont typeface="Arial" panose="020B0604020202020204" pitchFamily="34" charset="0"/>
              <a:buChar char="•"/>
            </a:pPr>
            <a:r>
              <a:rPr lang="de-DE" dirty="0"/>
              <a:t>Verpflichtung zu Reparationen</a:t>
            </a:r>
          </a:p>
          <a:p>
            <a:endParaRPr lang="de-DE" dirty="0"/>
          </a:p>
        </p:txBody>
      </p:sp>
      <p:sp>
        <p:nvSpPr>
          <p:cNvPr id="6" name="Textfeld 5"/>
          <p:cNvSpPr txBox="1"/>
          <p:nvPr/>
        </p:nvSpPr>
        <p:spPr>
          <a:xfrm>
            <a:off x="251519" y="3789040"/>
            <a:ext cx="4320480" cy="2592000"/>
          </a:xfrm>
          <a:prstGeom prst="rect">
            <a:avLst/>
          </a:prstGeom>
          <a:solidFill>
            <a:schemeClr val="accent6">
              <a:lumMod val="20000"/>
              <a:lumOff val="80000"/>
            </a:schemeClr>
          </a:solidFill>
        </p:spPr>
        <p:txBody>
          <a:bodyPr wrap="square" rtlCol="0">
            <a:spAutoFit/>
          </a:bodyPr>
          <a:lstStyle/>
          <a:p>
            <a:r>
              <a:rPr lang="de-DE" sz="2000" b="1" dirty="0"/>
              <a:t>NS-Karte Versailler Vertrag</a:t>
            </a:r>
          </a:p>
          <a:p>
            <a:r>
              <a:rPr lang="de-DE" dirty="0" smtClean="0"/>
              <a:t>Das </a:t>
            </a:r>
            <a:r>
              <a:rPr lang="de-DE" dirty="0"/>
              <a:t>Bild aus der Leipziger „</a:t>
            </a:r>
            <a:r>
              <a:rPr lang="de-DE" dirty="0" err="1"/>
              <a:t>Illustrirte</a:t>
            </a:r>
            <a:r>
              <a:rPr lang="de-DE" dirty="0"/>
              <a:t> Zeitung“ vom November 1933 zeigt die angebliche Unterdrückung und Isolierung Deutschlands, die der „Führer“ überwinden will. Zugleich sollte die deutsche Aufrüstung gerechtfertigt, das </a:t>
            </a:r>
            <a:r>
              <a:rPr lang="de-DE" dirty="0" smtClean="0"/>
              <a:t>Streben nach deutscher Vormacht </a:t>
            </a:r>
            <a:r>
              <a:rPr lang="de-DE" dirty="0"/>
              <a:t>unter dem Schlagwort „Revision von Versailles“ kaschiert werden.</a:t>
            </a:r>
          </a:p>
          <a:p>
            <a:endParaRPr lang="de-DE" dirty="0"/>
          </a:p>
        </p:txBody>
      </p:sp>
    </p:spTree>
    <p:extLst>
      <p:ext uri="{BB962C8B-B14F-4D97-AF65-F5344CB8AC3E}">
        <p14:creationId xmlns:p14="http://schemas.microsoft.com/office/powerpoint/2010/main" val="90955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212976"/>
            <a:ext cx="4500000" cy="3494952"/>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4" y="76910"/>
            <a:ext cx="4500000" cy="4792788"/>
          </a:xfrm>
          <a:prstGeom prst="rect">
            <a:avLst/>
          </a:prstGeom>
          <a:ln>
            <a:solidFill>
              <a:schemeClr val="tx1"/>
            </a:solidFill>
          </a:ln>
        </p:spPr>
      </p:pic>
      <p:sp>
        <p:nvSpPr>
          <p:cNvPr id="4" name="Rechteck 3"/>
          <p:cNvSpPr/>
          <p:nvPr/>
        </p:nvSpPr>
        <p:spPr>
          <a:xfrm>
            <a:off x="4556760" y="76910"/>
            <a:ext cx="4572000" cy="3046988"/>
          </a:xfrm>
          <a:prstGeom prst="rect">
            <a:avLst/>
          </a:prstGeom>
        </p:spPr>
        <p:txBody>
          <a:bodyPr>
            <a:spAutoFit/>
          </a:bodyPr>
          <a:lstStyle/>
          <a:p>
            <a:r>
              <a:rPr lang="de-DE" sz="1600" b="1" dirty="0">
                <a:latin typeface="Arial" panose="020B0604020202020204" pitchFamily="34" charset="0"/>
                <a:cs typeface="Arial" panose="020B0604020202020204" pitchFamily="34" charset="0"/>
              </a:rPr>
              <a:t>13. Januar 1935 Abstimmung an der Saar</a:t>
            </a:r>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Aufgrund des Versailler Vertrags wurde das Saargebiet 1920 für 15 Jahre Mandatsgebiet des Völkerbunds. </a:t>
            </a:r>
            <a:r>
              <a:rPr lang="de-DE" sz="1600" dirty="0" smtClean="0">
                <a:latin typeface="Arial" panose="020B0604020202020204" pitchFamily="34" charset="0"/>
                <a:cs typeface="Arial" panose="020B0604020202020204" pitchFamily="34" charset="0"/>
              </a:rPr>
              <a:t>Im </a:t>
            </a:r>
            <a:r>
              <a:rPr lang="de-DE" sz="1600" dirty="0">
                <a:latin typeface="Arial" panose="020B0604020202020204" pitchFamily="34" charset="0"/>
                <a:cs typeface="Arial" panose="020B0604020202020204" pitchFamily="34" charset="0"/>
              </a:rPr>
              <a:t>Januar 1935 endeten die 15 Jahre Saarstatut und </a:t>
            </a:r>
            <a:r>
              <a:rPr lang="de-DE" sz="1600" dirty="0" smtClean="0">
                <a:latin typeface="Arial" panose="020B0604020202020204" pitchFamily="34" charset="0"/>
                <a:cs typeface="Arial" panose="020B0604020202020204" pitchFamily="34" charset="0"/>
              </a:rPr>
              <a:t>Volksabstimmung und die Bevölkerung </a:t>
            </a:r>
            <a:r>
              <a:rPr lang="de-DE" sz="1600" dirty="0">
                <a:latin typeface="Arial" panose="020B0604020202020204" pitchFamily="34" charset="0"/>
                <a:cs typeface="Arial" panose="020B0604020202020204" pitchFamily="34" charset="0"/>
              </a:rPr>
              <a:t>konnte </a:t>
            </a:r>
            <a:r>
              <a:rPr lang="de-DE" sz="1600" dirty="0" smtClean="0">
                <a:latin typeface="Arial" panose="020B0604020202020204" pitchFamily="34" charset="0"/>
                <a:cs typeface="Arial" panose="020B0604020202020204" pitchFamily="34" charset="0"/>
              </a:rPr>
              <a:t>in einer Volksabstimmung entscheiden</a:t>
            </a:r>
            <a:r>
              <a:rPr lang="de-DE" sz="1600" dirty="0">
                <a:latin typeface="Arial" panose="020B0604020202020204" pitchFamily="34" charset="0"/>
                <a:cs typeface="Arial" panose="020B0604020202020204" pitchFamily="34" charset="0"/>
              </a:rPr>
              <a:t>, ob das Gebiet zum Deutschen Reich oder zu Frankreich gehören oder Mandatsgebiet des Völkerbunds bleiben sollte</a:t>
            </a:r>
            <a:r>
              <a:rPr lang="de-DE" sz="1600" dirty="0" smtClean="0">
                <a:latin typeface="Arial" panose="020B0604020202020204" pitchFamily="34" charset="0"/>
                <a:cs typeface="Arial" panose="020B0604020202020204" pitchFamily="34" charset="0"/>
              </a:rPr>
              <a:t>.</a:t>
            </a:r>
          </a:p>
          <a:p>
            <a:r>
              <a:rPr lang="de-DE" sz="1600" b="1" dirty="0" smtClean="0">
                <a:latin typeface="Arial" panose="020B0604020202020204" pitchFamily="34" charset="0"/>
                <a:cs typeface="Arial" panose="020B0604020202020204" pitchFamily="34" charset="0"/>
              </a:rPr>
              <a:t>Die Abstimmung an der Saar war also kein Verdienst Hitlers.</a:t>
            </a:r>
            <a:endParaRPr lang="de-DE" sz="1600" b="1" dirty="0">
              <a:latin typeface="Arial" panose="020B0604020202020204" pitchFamily="34" charset="0"/>
              <a:cs typeface="Arial" panose="020B0604020202020204" pitchFamily="34" charset="0"/>
            </a:endParaRPr>
          </a:p>
        </p:txBody>
      </p:sp>
      <p:sp>
        <p:nvSpPr>
          <p:cNvPr id="5" name="Textfeld 3"/>
          <p:cNvSpPr txBox="1"/>
          <p:nvPr/>
        </p:nvSpPr>
        <p:spPr>
          <a:xfrm>
            <a:off x="38644" y="4960452"/>
            <a:ext cx="4500000" cy="1835785"/>
          </a:xfrm>
          <a:prstGeom prst="rect">
            <a:avLst/>
          </a:prstGeom>
          <a:solidFill>
            <a:schemeClr val="accent2">
              <a:lumMod val="40000"/>
              <a:lumOff val="60000"/>
            </a:schemeClr>
          </a:solidFill>
          <a:ln w="25400" cmpd="sng">
            <a:solidFill>
              <a:srgbClr val="FF000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lgn="just">
              <a:spcAft>
                <a:spcPts val="0"/>
              </a:spcAft>
            </a:pPr>
            <a:r>
              <a:rPr lang="de-DE" sz="1400" dirty="0">
                <a:effectLst/>
                <a:latin typeface="Arial"/>
                <a:ea typeface="Times New Roman"/>
                <a:cs typeface="Arial"/>
              </a:rPr>
              <a:t>Im Gegensatz zur NS-Propaganda wiesen deutsche Emigranten und Künstler - u.a. Herbert Wehner, Bertolt Brecht, </a:t>
            </a:r>
            <a:r>
              <a:rPr lang="de-DE" sz="1400" dirty="0">
                <a:effectLst/>
                <a:latin typeface="Arial"/>
                <a:ea typeface="Calibri"/>
                <a:cs typeface="Arial"/>
              </a:rPr>
              <a:t>Alfred Kerr, Heinrich Mann, Thomas Mann, Klaus Mann, Kurt Tucholsky, Max Ophüls - </a:t>
            </a:r>
            <a:r>
              <a:rPr lang="de-DE" sz="1400" dirty="0">
                <a:effectLst/>
                <a:latin typeface="Arial"/>
                <a:ea typeface="Times New Roman"/>
                <a:cs typeface="Arial"/>
              </a:rPr>
              <a:t>auf die politische Verfolgung im Deutschen Reich und auf die dort errichteten Konzentrationslager hin. Doch ihre Werbung für den Verbleib im Mandatsgebiet oder sogar den Anschluss an Frankreich war vergeblich.</a:t>
            </a:r>
            <a:endParaRPr lang="de-DE" sz="1400" dirty="0">
              <a:effectLst/>
              <a:latin typeface="Arial"/>
              <a:ea typeface="Calibri"/>
              <a:cs typeface="Times New Roman"/>
            </a:endParaRPr>
          </a:p>
        </p:txBody>
      </p:sp>
    </p:spTree>
    <p:extLst>
      <p:ext uri="{BB962C8B-B14F-4D97-AF65-F5344CB8AC3E}">
        <p14:creationId xmlns:p14="http://schemas.microsoft.com/office/powerpoint/2010/main" val="10906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b="11600"/>
          <a:stretch/>
        </p:blipFill>
        <p:spPr>
          <a:xfrm>
            <a:off x="207220" y="476672"/>
            <a:ext cx="4320000" cy="2661809"/>
          </a:xfrm>
          <a:prstGeom prst="rect">
            <a:avLst/>
          </a:prstGeom>
          <a:ln>
            <a:solidFill>
              <a:schemeClr val="tx1"/>
            </a:solidFill>
          </a:ln>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108" y="3212976"/>
            <a:ext cx="4320000" cy="744137"/>
          </a:xfrm>
          <a:prstGeom prst="rect">
            <a:avLst/>
          </a:prstGeom>
          <a:ln>
            <a:solidFill>
              <a:schemeClr val="tx1"/>
            </a:solidFill>
          </a:ln>
        </p:spPr>
      </p:pic>
      <p:sp>
        <p:nvSpPr>
          <p:cNvPr id="4" name="Rectangle 2"/>
          <p:cNvSpPr>
            <a:spLocks noChangeArrowheads="1"/>
          </p:cNvSpPr>
          <p:nvPr/>
        </p:nvSpPr>
        <p:spPr bwMode="auto">
          <a:xfrm>
            <a:off x="109153" y="89209"/>
            <a:ext cx="888304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16. März 1935  </a:t>
            </a:r>
            <a:r>
              <a:rPr kumimoji="0" lang="de-DE" altLang="de-DE" sz="17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Allgemeine Wehrpflicht / Aufrüstung / Rückgang der Arbeitslosenzahlen</a:t>
            </a:r>
            <a:endParaRPr kumimoji="0" lang="de-DE" altLang="de-DE"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feld 5"/>
          <p:cNvSpPr txBox="1"/>
          <p:nvPr/>
        </p:nvSpPr>
        <p:spPr>
          <a:xfrm>
            <a:off x="4644008" y="476671"/>
            <a:ext cx="4370688" cy="348044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45720" rIns="36000" bIns="45720" numCol="1" spcCol="0" rtlCol="0" fromWordArt="0" anchor="t" anchorCtr="0" forceAA="0" compatLnSpc="1">
            <a:prstTxWarp prst="textNoShape">
              <a:avLst/>
            </a:prstTxWarp>
            <a:noAutofit/>
          </a:bodyPr>
          <a:lstStyle/>
          <a:p>
            <a:pPr algn="ctr">
              <a:spcAft>
                <a:spcPts val="0"/>
              </a:spcAft>
            </a:pPr>
            <a:r>
              <a:rPr lang="de-DE" sz="2400" b="1" dirty="0">
                <a:effectLst/>
                <a:latin typeface="Arial" panose="020B0604020202020204" pitchFamily="34" charset="0"/>
                <a:ea typeface="Times New Roman"/>
                <a:cs typeface="Arial" panose="020B0604020202020204" pitchFamily="34" charset="0"/>
              </a:rPr>
              <a:t>Eid der </a:t>
            </a:r>
            <a:r>
              <a:rPr lang="de-DE" sz="2400" b="1" dirty="0" smtClean="0">
                <a:latin typeface="Arial" panose="020B0604020202020204" pitchFamily="34" charset="0"/>
                <a:ea typeface="Times New Roman"/>
                <a:cs typeface="Arial" panose="020B0604020202020204" pitchFamily="34" charset="0"/>
              </a:rPr>
              <a:t>Wehrmachtssoldaten</a:t>
            </a:r>
            <a:endParaRPr lang="de-DE" sz="2400" dirty="0">
              <a:effectLst/>
              <a:latin typeface="Arial" panose="020B0604020202020204" pitchFamily="34" charset="0"/>
              <a:ea typeface="Times New Roman"/>
              <a:cs typeface="Arial" panose="020B0604020202020204" pitchFamily="34" charset="0"/>
            </a:endParaRPr>
          </a:p>
          <a:p>
            <a:pPr algn="just">
              <a:spcAft>
                <a:spcPts val="0"/>
              </a:spcAft>
            </a:pPr>
            <a:endParaRPr lang="de-DE" sz="2000" dirty="0" smtClean="0">
              <a:effectLst/>
              <a:latin typeface="Arial" panose="020B0604020202020204" pitchFamily="34" charset="0"/>
              <a:ea typeface="Times New Roman"/>
              <a:cs typeface="Arial" panose="020B0604020202020204" pitchFamily="34" charset="0"/>
            </a:endParaRPr>
          </a:p>
          <a:p>
            <a:pPr algn="just">
              <a:spcAft>
                <a:spcPts val="0"/>
              </a:spcAft>
            </a:pPr>
            <a:r>
              <a:rPr lang="de-DE" sz="2000" dirty="0" smtClean="0">
                <a:effectLst/>
                <a:latin typeface="Arial" panose="020B0604020202020204" pitchFamily="34" charset="0"/>
                <a:ea typeface="Times New Roman"/>
                <a:cs typeface="Arial" panose="020B0604020202020204" pitchFamily="34" charset="0"/>
              </a:rPr>
              <a:t>„</a:t>
            </a:r>
            <a:r>
              <a:rPr lang="de-DE" sz="2000" dirty="0">
                <a:effectLst/>
                <a:latin typeface="Arial" panose="020B0604020202020204" pitchFamily="34" charset="0"/>
                <a:ea typeface="Times New Roman"/>
                <a:cs typeface="Arial" panose="020B0604020202020204" pitchFamily="34" charset="0"/>
              </a:rPr>
              <a:t>Ich schwöre bei Gott diesen heiligen Eid, </a:t>
            </a:r>
            <a:r>
              <a:rPr lang="de-DE" sz="2000" dirty="0" err="1">
                <a:effectLst/>
                <a:latin typeface="Arial" panose="020B0604020202020204" pitchFamily="34" charset="0"/>
                <a:ea typeface="Times New Roman"/>
                <a:cs typeface="Arial" panose="020B0604020202020204" pitchFamily="34" charset="0"/>
              </a:rPr>
              <a:t>daß</a:t>
            </a:r>
            <a:r>
              <a:rPr lang="de-DE" sz="2000" dirty="0">
                <a:effectLst/>
                <a:latin typeface="Arial" panose="020B0604020202020204" pitchFamily="34" charset="0"/>
                <a:ea typeface="Times New Roman"/>
                <a:cs typeface="Arial" panose="020B0604020202020204" pitchFamily="34" charset="0"/>
              </a:rPr>
              <a:t> ich dem Führer des Deutschen Reiches und Volkes, Adolf Hitler, dem Obersten Befehlshaber der Wehrmacht, unbedingten Gehorsam leisten und als tapferer Soldat bereit sein will, jederzeit für diesen Eid mein Leben einzusetzen."</a:t>
            </a:r>
            <a:endParaRPr lang="de-DE" sz="2400" dirty="0">
              <a:effectLst/>
              <a:latin typeface="Arial" panose="020B0604020202020204" pitchFamily="34" charset="0"/>
              <a:ea typeface="Times New Roman"/>
              <a:cs typeface="Arial" panose="020B0604020202020204" pitchFamily="34" charset="0"/>
            </a:endParaRPr>
          </a:p>
        </p:txBody>
      </p:sp>
      <p:sp>
        <p:nvSpPr>
          <p:cNvPr id="8" name="Textfeld 1"/>
          <p:cNvSpPr txBox="1"/>
          <p:nvPr/>
        </p:nvSpPr>
        <p:spPr>
          <a:xfrm>
            <a:off x="124096" y="4149080"/>
            <a:ext cx="8890600" cy="2448272"/>
          </a:xfrm>
          <a:prstGeom prst="rect">
            <a:avLst/>
          </a:prstGeom>
          <a:solidFill>
            <a:schemeClr val="accent2">
              <a:lumMod val="20000"/>
              <a:lumOff val="80000"/>
            </a:schemeClr>
          </a:solidFill>
          <a:ln w="38100" cmpd="sng">
            <a:solidFill>
              <a:srgbClr val="FF000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45720" rIns="36000" bIns="18000" numCol="1" spcCol="0" rtlCol="0" fromWordArt="0" anchor="t" anchorCtr="0" forceAA="0" compatLnSpc="1">
            <a:prstTxWarp prst="textNoShape">
              <a:avLst/>
            </a:prstTxWarp>
            <a:noAutofit/>
          </a:bodyPr>
          <a:lstStyle/>
          <a:p>
            <a:pPr algn="just">
              <a:spcAft>
                <a:spcPts val="0"/>
              </a:spcAft>
            </a:pPr>
            <a:r>
              <a:rPr lang="de-DE" sz="2000" b="1" dirty="0">
                <a:effectLst/>
                <a:latin typeface="Arial"/>
                <a:ea typeface="Calibri"/>
                <a:cs typeface="Times New Roman"/>
              </a:rPr>
              <a:t>Georg Elser erfährt von der Aufrüstung</a:t>
            </a:r>
            <a:endParaRPr lang="de-DE" sz="2000" dirty="0">
              <a:effectLst/>
              <a:latin typeface="Arial"/>
              <a:ea typeface="Calibri"/>
              <a:cs typeface="Times New Roman"/>
            </a:endParaRPr>
          </a:p>
          <a:p>
            <a:pPr algn="just">
              <a:spcAft>
                <a:spcPts val="0"/>
              </a:spcAft>
            </a:pPr>
            <a:r>
              <a:rPr lang="de-DE" dirty="0">
                <a:effectLst/>
                <a:latin typeface="Arial"/>
                <a:ea typeface="Calibri"/>
                <a:cs typeface="Times New Roman"/>
              </a:rPr>
              <a:t>„…In dem Armaturenwerk in Heidenheim bestand schon bei meinem Eintritt in dieses Werk eine so genannte "Sonder-Abteilung", in der Pulverkörner gepresst und Geschosszünder hergestellt wurden. … Bei meinem Eintritt in die Armaturenfabrik in Heidenheim war mir nicht bekannt, dass dort eine derartige Sonderabteilung besteht</a:t>
            </a:r>
            <a:r>
              <a:rPr lang="de-DE" dirty="0" smtClean="0">
                <a:effectLst/>
                <a:latin typeface="Arial"/>
                <a:ea typeface="Calibri"/>
                <a:cs typeface="Times New Roman"/>
              </a:rPr>
              <a:t>. … </a:t>
            </a:r>
            <a:r>
              <a:rPr lang="de-DE" dirty="0">
                <a:effectLst/>
                <a:latin typeface="Arial"/>
                <a:ea typeface="Calibri"/>
                <a:cs typeface="Times New Roman"/>
              </a:rPr>
              <a:t>Erst durch meine Tätigkeit in der Versandabteilung habe ich die Einzelheiten über die Arbeiten der Sonderabteilung erfahren. … Den Entschluss zu meiner Tat fasste ich im Herbst 1938. …“ </a:t>
            </a:r>
            <a:r>
              <a:rPr lang="de-DE" sz="1050" dirty="0" smtClean="0">
                <a:effectLst/>
                <a:latin typeface="Arial"/>
                <a:ea typeface="Calibri"/>
                <a:cs typeface="Times New Roman"/>
              </a:rPr>
              <a:t>(</a:t>
            </a:r>
            <a:r>
              <a:rPr lang="de-DE" sz="1050" dirty="0">
                <a:effectLst/>
                <a:latin typeface="Arial"/>
                <a:ea typeface="Calibri"/>
                <a:cs typeface="Times New Roman"/>
              </a:rPr>
              <a:t>Verhörprotokoll S. </a:t>
            </a:r>
            <a:r>
              <a:rPr lang="de-DE" sz="1050" dirty="0" smtClean="0">
                <a:effectLst/>
                <a:latin typeface="Arial"/>
                <a:ea typeface="Calibri"/>
                <a:cs typeface="Times New Roman"/>
              </a:rPr>
              <a:t>66-71)</a:t>
            </a:r>
            <a:endParaRPr lang="de-DE" sz="1600" dirty="0">
              <a:effectLst/>
              <a:latin typeface="Arial"/>
              <a:ea typeface="Calibri"/>
              <a:cs typeface="Times New Roman"/>
            </a:endParaRPr>
          </a:p>
        </p:txBody>
      </p:sp>
      <p:sp>
        <p:nvSpPr>
          <p:cNvPr id="5" name="Textfeld 4"/>
          <p:cNvSpPr txBox="1"/>
          <p:nvPr/>
        </p:nvSpPr>
        <p:spPr>
          <a:xfrm>
            <a:off x="207220" y="1196752"/>
            <a:ext cx="4303888" cy="2554545"/>
          </a:xfrm>
          <a:prstGeom prst="rect">
            <a:avLst/>
          </a:prstGeom>
          <a:solidFill>
            <a:schemeClr val="bg1"/>
          </a:solidFill>
        </p:spPr>
        <p:txBody>
          <a:bodyPr wrap="square" rtlCol="0">
            <a:spAutoFit/>
          </a:bodyPr>
          <a:lstStyle/>
          <a:p>
            <a:r>
              <a:rPr lang="de-DE" sz="2400" b="1" dirty="0"/>
              <a:t>Eid der Bundeswehrsoldaten</a:t>
            </a:r>
            <a:endParaRPr lang="de-DE" sz="2400" dirty="0"/>
          </a:p>
          <a:p>
            <a:r>
              <a:rPr lang="de-DE" sz="2000" dirty="0"/>
              <a:t>"Ich schwöre, der Bundesrepublik Deutschland treu zu dienen und das Recht und die Freiheit des deutschen Volkes tapfer zu verteidigen, so wahr mir Gott helfe."</a:t>
            </a:r>
            <a:r>
              <a:rPr lang="de-DE" dirty="0"/>
              <a:t>  (§9 Soldatengesetz)</a:t>
            </a:r>
          </a:p>
          <a:p>
            <a:r>
              <a:rPr lang="de-DE" dirty="0"/>
              <a:t> </a:t>
            </a:r>
          </a:p>
          <a:p>
            <a:endParaRPr lang="de-DE" dirty="0"/>
          </a:p>
        </p:txBody>
      </p:sp>
    </p:spTree>
    <p:extLst>
      <p:ext uri="{BB962C8B-B14F-4D97-AF65-F5344CB8AC3E}">
        <p14:creationId xmlns:p14="http://schemas.microsoft.com/office/powerpoint/2010/main" val="253269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86000" y="4463241"/>
            <a:ext cx="8172000" cy="2062103"/>
          </a:xfrm>
          <a:prstGeom prst="rect">
            <a:avLst/>
          </a:prstGeom>
          <a:solidFill>
            <a:schemeClr val="accent2">
              <a:lumMod val="20000"/>
              <a:lumOff val="80000"/>
            </a:schemeClr>
          </a:solidFill>
          <a:ln>
            <a:solidFill>
              <a:schemeClr val="tx1"/>
            </a:solidFill>
          </a:ln>
          <a:effec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smtClean="0">
                <a:ln>
                  <a:noFill/>
                </a:ln>
                <a:solidFill>
                  <a:schemeClr val="tx1"/>
                </a:solidFill>
                <a:effectLst/>
                <a:ea typeface="Calibri" pitchFamily="34" charset="0"/>
              </a:rPr>
              <a:t>Nach der Machtübernahme sank die Arbeitslosigkeit im Reich stark ab. Mehrere Faktoren trugen dazu bei: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400" b="0" i="0" u="none" strike="noStrike" cap="none" normalizeH="0" baseline="0" dirty="0" smtClean="0">
              <a:ln>
                <a:noFill/>
              </a:ln>
              <a:solidFill>
                <a:schemeClr val="tx1"/>
              </a:solidFill>
              <a:effectLst/>
            </a:endParaRPr>
          </a:p>
          <a:p>
            <a:pPr marL="176213" marR="0" lvl="0" indent="-176213" algn="l" defTabSz="914400" rtl="0" eaLnBrk="0" fontAlgn="base" latinLnBrk="0" hangingPunct="0">
              <a:lnSpc>
                <a:spcPct val="100000"/>
              </a:lnSpc>
              <a:spcBef>
                <a:spcPct val="0"/>
              </a:spcBef>
              <a:spcAft>
                <a:spcPct val="0"/>
              </a:spcAft>
              <a:buClrTx/>
              <a:buSzTx/>
              <a:buFontTx/>
              <a:buChar char="•"/>
              <a:tabLst/>
            </a:pPr>
            <a:r>
              <a:rPr kumimoji="0" lang="de-DE" altLang="de-DE" sz="1600" b="1" i="0" u="none" strike="noStrike" cap="none" normalizeH="0" baseline="0" dirty="0" smtClean="0">
                <a:ln>
                  <a:noFill/>
                </a:ln>
                <a:solidFill>
                  <a:schemeClr val="tx1"/>
                </a:solidFill>
                <a:effectLst/>
                <a:ea typeface="Calibri" pitchFamily="34" charset="0"/>
              </a:rPr>
              <a:t>die unter Brüning verbesserte Konjunktur </a:t>
            </a:r>
            <a:endParaRPr kumimoji="0" lang="de-DE" altLang="de-DE" sz="1600" b="1" i="0" u="none" strike="noStrike" cap="none" normalizeH="0" baseline="0" dirty="0" smtClean="0">
              <a:ln>
                <a:noFill/>
              </a:ln>
              <a:solidFill>
                <a:schemeClr val="tx1"/>
              </a:solidFill>
              <a:effectLst/>
            </a:endParaRPr>
          </a:p>
          <a:p>
            <a:pPr marL="176213" marR="0" lvl="0" indent="-176213" algn="l" defTabSz="914400" rtl="0" eaLnBrk="0" fontAlgn="base" latinLnBrk="0" hangingPunct="0">
              <a:lnSpc>
                <a:spcPct val="100000"/>
              </a:lnSpc>
              <a:spcBef>
                <a:spcPct val="0"/>
              </a:spcBef>
              <a:spcAft>
                <a:spcPct val="0"/>
              </a:spcAft>
              <a:buClrTx/>
              <a:buSzTx/>
              <a:buFontTx/>
              <a:buChar char="•"/>
              <a:tabLst/>
            </a:pPr>
            <a:r>
              <a:rPr kumimoji="0" lang="de-DE" altLang="de-DE" sz="1600" b="1" i="0" u="none" strike="noStrike" cap="none" normalizeH="0" baseline="0" dirty="0" smtClean="0">
                <a:ln>
                  <a:noFill/>
                </a:ln>
                <a:solidFill>
                  <a:schemeClr val="tx1"/>
                </a:solidFill>
                <a:effectLst/>
                <a:ea typeface="Calibri" pitchFamily="34" charset="0"/>
              </a:rPr>
              <a:t>in der Weimarer Republik begonnene Maßnahmen zur Arbeitsbeschaffung (Autobahnbau, Wohnungsbau,</a:t>
            </a:r>
            <a:r>
              <a:rPr kumimoji="0" lang="de-DE" altLang="de-DE" sz="1600" b="1" i="0" u="none" strike="noStrike" cap="none" normalizeH="0" dirty="0" smtClean="0">
                <a:ln>
                  <a:noFill/>
                </a:ln>
                <a:solidFill>
                  <a:schemeClr val="tx1"/>
                </a:solidFill>
                <a:effectLst/>
                <a:ea typeface="Calibri" pitchFamily="34" charset="0"/>
              </a:rPr>
              <a:t> freiwilliger Arbeitsdienst, …</a:t>
            </a:r>
            <a:r>
              <a:rPr kumimoji="0" lang="de-DE" altLang="de-DE" sz="1600" b="1" i="0" u="none" strike="noStrike" cap="none" normalizeH="0" baseline="0" dirty="0" smtClean="0">
                <a:ln>
                  <a:noFill/>
                </a:ln>
                <a:solidFill>
                  <a:schemeClr val="tx1"/>
                </a:solidFill>
                <a:effectLst/>
                <a:ea typeface="Calibri" pitchFamily="34" charset="0"/>
              </a:rPr>
              <a:t>)</a:t>
            </a:r>
            <a:endParaRPr kumimoji="0" lang="de-DE" altLang="de-DE" sz="1600" b="1" i="0" u="none" strike="noStrike" cap="none" normalizeH="0" baseline="0" dirty="0" smtClean="0">
              <a:ln>
                <a:noFill/>
              </a:ln>
              <a:solidFill>
                <a:schemeClr val="tx1"/>
              </a:solidFill>
              <a:effectLst/>
            </a:endParaRPr>
          </a:p>
          <a:p>
            <a:pPr marL="176213" marR="0" lvl="0" indent="-176213" algn="l" defTabSz="914400" rtl="0" eaLnBrk="0" fontAlgn="base" latinLnBrk="0" hangingPunct="0">
              <a:lnSpc>
                <a:spcPct val="100000"/>
              </a:lnSpc>
              <a:spcBef>
                <a:spcPct val="0"/>
              </a:spcBef>
              <a:spcAft>
                <a:spcPct val="0"/>
              </a:spcAft>
              <a:buClrTx/>
              <a:buSzTx/>
              <a:buFontTx/>
              <a:buChar char="•"/>
              <a:tabLst/>
            </a:pPr>
            <a:r>
              <a:rPr kumimoji="0" lang="de-DE" altLang="de-DE" sz="1600" b="1" i="0" u="none" strike="noStrike" cap="none" normalizeH="0" baseline="0" dirty="0" smtClean="0">
                <a:ln>
                  <a:noFill/>
                </a:ln>
                <a:solidFill>
                  <a:schemeClr val="tx1"/>
                </a:solidFill>
                <a:effectLst/>
                <a:ea typeface="Calibri" pitchFamily="34" charset="0"/>
              </a:rPr>
              <a:t>die anlaufende Rüstungsproduktion</a:t>
            </a:r>
            <a:endParaRPr kumimoji="0" lang="de-DE" altLang="de-DE" sz="1600" b="1" i="0" u="none" strike="noStrike" cap="none" normalizeH="0" baseline="0" dirty="0" smtClean="0">
              <a:ln>
                <a:noFill/>
              </a:ln>
              <a:solidFill>
                <a:schemeClr val="tx1"/>
              </a:solidFill>
              <a:effectLst/>
            </a:endParaRPr>
          </a:p>
          <a:p>
            <a:pPr marL="176213" marR="0" lvl="0" indent="-176213" algn="l" defTabSz="914400" rtl="0" eaLnBrk="0" fontAlgn="base" latinLnBrk="0" hangingPunct="0">
              <a:lnSpc>
                <a:spcPct val="100000"/>
              </a:lnSpc>
              <a:spcBef>
                <a:spcPct val="0"/>
              </a:spcBef>
              <a:spcAft>
                <a:spcPct val="0"/>
              </a:spcAft>
              <a:buClrTx/>
              <a:buSzTx/>
              <a:buFontTx/>
              <a:buChar char="•"/>
              <a:tabLst/>
            </a:pPr>
            <a:r>
              <a:rPr kumimoji="0" lang="de-DE" altLang="de-DE" sz="1600" b="1" i="0" u="none" strike="noStrike" cap="none" normalizeH="0" baseline="0" dirty="0" smtClean="0">
                <a:ln>
                  <a:noFill/>
                </a:ln>
                <a:solidFill>
                  <a:schemeClr val="tx1"/>
                </a:solidFill>
                <a:effectLst/>
                <a:ea typeface="Calibri" pitchFamily="34" charset="0"/>
              </a:rPr>
              <a:t>1935 die Einführung des verpflichtenden Reichsarbeitsdiensts</a:t>
            </a:r>
            <a:endParaRPr kumimoji="0" lang="de-DE" altLang="de-DE" sz="1600" b="1" i="0" u="none" strike="noStrike" cap="none" normalizeH="0" baseline="0" dirty="0" smtClean="0">
              <a:ln>
                <a:noFill/>
              </a:ln>
              <a:solidFill>
                <a:schemeClr val="tx1"/>
              </a:solidFill>
              <a:effectLst/>
            </a:endParaRPr>
          </a:p>
          <a:p>
            <a:pPr marL="176213" marR="0" lvl="0" indent="-176213" algn="l" defTabSz="914400" rtl="0" eaLnBrk="0" fontAlgn="base" latinLnBrk="0" hangingPunct="0">
              <a:lnSpc>
                <a:spcPct val="100000"/>
              </a:lnSpc>
              <a:spcBef>
                <a:spcPct val="0"/>
              </a:spcBef>
              <a:spcAft>
                <a:spcPct val="0"/>
              </a:spcAft>
              <a:buClrTx/>
              <a:buSzTx/>
              <a:buFontTx/>
              <a:buChar char="•"/>
              <a:tabLst/>
            </a:pPr>
            <a:r>
              <a:rPr kumimoji="0" lang="de-DE" altLang="de-DE" sz="1600" b="1" i="0" u="none" strike="noStrike" cap="none" normalizeH="0" baseline="0" dirty="0" smtClean="0">
                <a:ln>
                  <a:noFill/>
                </a:ln>
                <a:solidFill>
                  <a:schemeClr val="tx1"/>
                </a:solidFill>
                <a:effectLst/>
                <a:ea typeface="Calibri" pitchFamily="34" charset="0"/>
              </a:rPr>
              <a:t>1935 die Einführung der Allgemeinen Wehrpflicht</a:t>
            </a:r>
            <a:endParaRPr kumimoji="0" lang="de-DE" altLang="de-DE" sz="1600" b="1" i="0" u="none" strike="noStrike" cap="none" normalizeH="0" baseline="0" dirty="0" smtClean="0">
              <a:ln>
                <a:noFill/>
              </a:ln>
              <a:solidFill>
                <a:schemeClr val="tx1"/>
              </a:solidFill>
              <a:effectLst/>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80" y="73555"/>
            <a:ext cx="8640000" cy="4219541"/>
          </a:xfrm>
          <a:prstGeom prst="rect">
            <a:avLst/>
          </a:prstGeom>
          <a:ln>
            <a:solidFill>
              <a:schemeClr val="tx1"/>
            </a:solidFill>
          </a:ln>
        </p:spPr>
      </p:pic>
    </p:spTree>
    <p:extLst>
      <p:ext uri="{BB962C8B-B14F-4D97-AF65-F5344CB8AC3E}">
        <p14:creationId xmlns:p14="http://schemas.microsoft.com/office/powerpoint/2010/main" val="318049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8" y="548680"/>
            <a:ext cx="4500000" cy="2461766"/>
          </a:xfrm>
          <a:prstGeom prst="rect">
            <a:avLst/>
          </a:prstGeom>
          <a:ln>
            <a:solidFill>
              <a:schemeClr val="tx1"/>
            </a:solidFill>
          </a:ln>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8" y="3068960"/>
            <a:ext cx="4500000" cy="1609106"/>
          </a:xfrm>
          <a:prstGeom prst="rect">
            <a:avLst/>
          </a:prstGeom>
          <a:ln>
            <a:solidFill>
              <a:schemeClr val="tx1"/>
            </a:solidFill>
          </a:ln>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0032" y="3284984"/>
            <a:ext cx="4503788" cy="3492000"/>
          </a:xfrm>
          <a:prstGeom prst="rect">
            <a:avLst/>
          </a:prstGeom>
          <a:ln>
            <a:solidFill>
              <a:schemeClr val="tx1"/>
            </a:solidFill>
          </a:ln>
        </p:spPr>
      </p:pic>
      <p:sp>
        <p:nvSpPr>
          <p:cNvPr id="5" name="Rechteck 4"/>
          <p:cNvSpPr/>
          <p:nvPr/>
        </p:nvSpPr>
        <p:spPr>
          <a:xfrm>
            <a:off x="53968" y="116632"/>
            <a:ext cx="9065322" cy="307777"/>
          </a:xfrm>
          <a:prstGeom prst="rect">
            <a:avLst/>
          </a:prstGeom>
        </p:spPr>
        <p:txBody>
          <a:bodyPr wrap="square">
            <a:spAutoFit/>
          </a:bodyPr>
          <a:lstStyle/>
          <a:p>
            <a:r>
              <a:rPr lang="de-DE" sz="1400" b="1" dirty="0">
                <a:latin typeface="Arial" panose="020B0604020202020204" pitchFamily="34" charset="0"/>
                <a:cs typeface="Arial" panose="020B0604020202020204" pitchFamily="34" charset="0"/>
              </a:rPr>
              <a:t>7. März </a:t>
            </a:r>
            <a:r>
              <a:rPr lang="de-DE" sz="1400" b="1" dirty="0" smtClean="0">
                <a:latin typeface="Arial" panose="020B0604020202020204" pitchFamily="34" charset="0"/>
                <a:cs typeface="Arial" panose="020B0604020202020204" pitchFamily="34" charset="0"/>
              </a:rPr>
              <a:t>1936 Deutsche </a:t>
            </a:r>
            <a:r>
              <a:rPr lang="de-DE" sz="1400" b="1" dirty="0">
                <a:latin typeface="Arial" panose="020B0604020202020204" pitchFamily="34" charset="0"/>
                <a:cs typeface="Arial" panose="020B0604020202020204" pitchFamily="34" charset="0"/>
              </a:rPr>
              <a:t>Soldaten besetzen das </a:t>
            </a:r>
            <a:r>
              <a:rPr lang="de-DE" sz="1400" b="1" dirty="0" smtClean="0">
                <a:latin typeface="Arial" panose="020B0604020202020204" pitchFamily="34" charset="0"/>
                <a:cs typeface="Arial" panose="020B0604020202020204" pitchFamily="34" charset="0"/>
              </a:rPr>
              <a:t>Rheinland - Bruch </a:t>
            </a:r>
            <a:r>
              <a:rPr lang="de-DE" sz="1400" b="1" dirty="0">
                <a:latin typeface="Arial" panose="020B0604020202020204" pitchFamily="34" charset="0"/>
                <a:cs typeface="Arial" panose="020B0604020202020204" pitchFamily="34" charset="0"/>
              </a:rPr>
              <a:t>der Verträge von Versailles und Locarno</a:t>
            </a:r>
            <a:endParaRPr lang="de-DE" sz="1400" dirty="0">
              <a:latin typeface="Arial" panose="020B0604020202020204" pitchFamily="34" charset="0"/>
              <a:cs typeface="Arial" panose="020B0604020202020204" pitchFamily="34" charset="0"/>
            </a:endParaRPr>
          </a:p>
        </p:txBody>
      </p:sp>
      <p:sp>
        <p:nvSpPr>
          <p:cNvPr id="6" name="Rechteck 5"/>
          <p:cNvSpPr/>
          <p:nvPr/>
        </p:nvSpPr>
        <p:spPr>
          <a:xfrm>
            <a:off x="50491" y="4904000"/>
            <a:ext cx="4500000" cy="1477328"/>
          </a:xfrm>
          <a:prstGeom prst="rect">
            <a:avLst/>
          </a:prstGeom>
          <a:solidFill>
            <a:schemeClr val="accent2">
              <a:lumMod val="20000"/>
              <a:lumOff val="80000"/>
            </a:schemeClr>
          </a:solidFill>
          <a:ln>
            <a:solidFill>
              <a:schemeClr val="tx1"/>
            </a:solidFill>
          </a:ln>
        </p:spPr>
        <p:txBody>
          <a:bodyPr>
            <a:spAutoFit/>
          </a:bodyPr>
          <a:lstStyle/>
          <a:p>
            <a:r>
              <a:rPr lang="de-DE" dirty="0"/>
              <a:t>Im Deutschen Reich brachte die Militäraktion Hitler einen riesigen Prestigegewinn, sie bestärkte ihn in der Annahme, dass die europäischen Staaten seine Expansionspolitik dulden und nicht eingreifen würden.</a:t>
            </a:r>
          </a:p>
        </p:txBody>
      </p:sp>
      <p:sp>
        <p:nvSpPr>
          <p:cNvPr id="7" name="Rechteck 6"/>
          <p:cNvSpPr/>
          <p:nvPr/>
        </p:nvSpPr>
        <p:spPr>
          <a:xfrm>
            <a:off x="4590032" y="821135"/>
            <a:ext cx="4500000" cy="1754326"/>
          </a:xfrm>
          <a:prstGeom prst="rect">
            <a:avLst/>
          </a:prstGeom>
          <a:solidFill>
            <a:schemeClr val="accent2">
              <a:lumMod val="20000"/>
              <a:lumOff val="80000"/>
            </a:schemeClr>
          </a:solidFill>
          <a:ln>
            <a:solidFill>
              <a:schemeClr val="tx1"/>
            </a:solidFill>
          </a:ln>
        </p:spPr>
        <p:txBody>
          <a:bodyPr>
            <a:spAutoFit/>
          </a:bodyPr>
          <a:lstStyle/>
          <a:p>
            <a:r>
              <a:rPr lang="de-DE" dirty="0"/>
              <a:t>Die von Joseph Goebbels gesteuerte deutsche Propaganda verschwieg die Risiken der Besetzung, feuerte die Begeisterung der Bevölkerung für die “Beseitigung des Unrechts von Versailles” an und stellte Frankreich als schwachen Störenfried dar.</a:t>
            </a:r>
          </a:p>
        </p:txBody>
      </p:sp>
    </p:spTree>
    <p:extLst>
      <p:ext uri="{BB962C8B-B14F-4D97-AF65-F5344CB8AC3E}">
        <p14:creationId xmlns:p14="http://schemas.microsoft.com/office/powerpoint/2010/main" val="208748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t="-1" b="59776"/>
          <a:stretch/>
        </p:blipFill>
        <p:spPr>
          <a:xfrm>
            <a:off x="44732" y="860804"/>
            <a:ext cx="4500000" cy="1296000"/>
          </a:xfrm>
          <a:prstGeom prst="rect">
            <a:avLst/>
          </a:prstGeom>
          <a:ln>
            <a:solidFill>
              <a:schemeClr val="tx1"/>
            </a:solidFill>
          </a:ln>
        </p:spPr>
      </p:pic>
      <p:sp>
        <p:nvSpPr>
          <p:cNvPr id="4" name="Rechteck 3"/>
          <p:cNvSpPr/>
          <p:nvPr/>
        </p:nvSpPr>
        <p:spPr>
          <a:xfrm>
            <a:off x="44732" y="44624"/>
            <a:ext cx="8919756" cy="830997"/>
          </a:xfrm>
          <a:prstGeom prst="rect">
            <a:avLst/>
          </a:prstGeom>
        </p:spPr>
        <p:txBody>
          <a:bodyPr wrap="square">
            <a:spAutoFit/>
          </a:bodyPr>
          <a:lstStyle/>
          <a:p>
            <a:r>
              <a:rPr lang="de-DE" sz="1600" b="1" dirty="0">
                <a:latin typeface="Arial" panose="020B0604020202020204" pitchFamily="34" charset="0"/>
                <a:cs typeface="Arial" panose="020B0604020202020204" pitchFamily="34" charset="0"/>
              </a:rPr>
              <a:t>12. März 1938 Anschluss Österreichs</a:t>
            </a:r>
            <a:endParaRPr lang="de-DE" sz="1600" dirty="0">
              <a:latin typeface="Arial" panose="020B0604020202020204" pitchFamily="34" charset="0"/>
              <a:cs typeface="Arial" panose="020B0604020202020204" pitchFamily="34" charset="0"/>
            </a:endParaRPr>
          </a:p>
          <a:p>
            <a:r>
              <a:rPr lang="de-DE" sz="1600" b="1" dirty="0">
                <a:latin typeface="Arial" panose="020B0604020202020204" pitchFamily="34" charset="0"/>
                <a:cs typeface="Arial" panose="020B0604020202020204" pitchFamily="34" charset="0"/>
              </a:rPr>
              <a:t>Massiver wirtschaftlicher Druck, intensive Einmischung in die inneren Angelegenheiten </a:t>
            </a:r>
            <a:r>
              <a:rPr lang="de-DE" sz="1600" b="1" dirty="0" smtClean="0">
                <a:latin typeface="Arial" panose="020B0604020202020204" pitchFamily="34" charset="0"/>
                <a:cs typeface="Arial" panose="020B0604020202020204" pitchFamily="34" charset="0"/>
              </a:rPr>
              <a:t>Osterreichs </a:t>
            </a:r>
            <a:r>
              <a:rPr lang="de-DE" sz="1600" b="1" dirty="0">
                <a:latin typeface="Arial" panose="020B0604020202020204" pitchFamily="34" charset="0"/>
                <a:cs typeface="Arial" panose="020B0604020202020204" pitchFamily="34" charset="0"/>
              </a:rPr>
              <a:t>und beispiellose Intrigen </a:t>
            </a:r>
            <a:r>
              <a:rPr lang="de-DE" sz="1600" b="1" dirty="0" smtClean="0">
                <a:latin typeface="Arial" panose="020B0604020202020204" pitchFamily="34" charset="0"/>
                <a:cs typeface="Arial" panose="020B0604020202020204" pitchFamily="34" charset="0"/>
              </a:rPr>
              <a:t>führten </a:t>
            </a:r>
            <a:r>
              <a:rPr lang="de-DE" sz="1600" b="1" dirty="0">
                <a:latin typeface="Arial" panose="020B0604020202020204" pitchFamily="34" charset="0"/>
                <a:cs typeface="Arial" panose="020B0604020202020204" pitchFamily="34" charset="0"/>
              </a:rPr>
              <a:t>zum Anschluss an das Deutsche Reich</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2" y="2150461"/>
            <a:ext cx="4500000" cy="1432141"/>
          </a:xfrm>
          <a:prstGeom prst="rect">
            <a:avLst/>
          </a:prstGeom>
          <a:ln>
            <a:solidFill>
              <a:schemeClr val="tx1"/>
            </a:solidFill>
          </a:ln>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2" y="3624672"/>
            <a:ext cx="4500000" cy="1680563"/>
          </a:xfrm>
          <a:prstGeom prst="rect">
            <a:avLst/>
          </a:prstGeom>
          <a:ln>
            <a:solidFill>
              <a:schemeClr val="tx1"/>
            </a:solidFill>
          </a:ln>
        </p:spPr>
      </p:pic>
      <p:sp>
        <p:nvSpPr>
          <p:cNvPr id="7" name="Textfeld 4"/>
          <p:cNvSpPr txBox="1"/>
          <p:nvPr/>
        </p:nvSpPr>
        <p:spPr>
          <a:xfrm>
            <a:off x="44732" y="5342179"/>
            <a:ext cx="9045740" cy="1296000"/>
          </a:xfrm>
          <a:prstGeom prst="rect">
            <a:avLst/>
          </a:prstGeom>
          <a:solidFill>
            <a:schemeClr val="accent2">
              <a:lumMod val="20000"/>
              <a:lumOff val="80000"/>
            </a:schemeClr>
          </a:solidFill>
          <a:ln w="38100" cmpd="sng">
            <a:solidFill>
              <a:schemeClr val="accent6">
                <a:lumMod val="50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spcAft>
                <a:spcPts val="0"/>
              </a:spcAft>
            </a:pPr>
            <a:r>
              <a:rPr lang="de-DE" sz="1100" b="1" dirty="0">
                <a:effectLst/>
                <a:latin typeface="Arial"/>
                <a:ea typeface="Times New Roman"/>
                <a:cs typeface="Arial"/>
              </a:rPr>
              <a:t>Telefonische Anweisung von Generalfeldmarschall Göring an Staatssekretär Keppler in Wien, 11.3.1938, 20.48 Uhr</a:t>
            </a:r>
            <a:endParaRPr lang="de-DE" sz="1400" dirty="0">
              <a:effectLst/>
              <a:latin typeface="Arial"/>
              <a:ea typeface="Calibri"/>
              <a:cs typeface="Times New Roman"/>
            </a:endParaRPr>
          </a:p>
          <a:p>
            <a:pPr>
              <a:spcAft>
                <a:spcPts val="0"/>
              </a:spcAft>
            </a:pPr>
            <a:r>
              <a:rPr lang="de-DE" sz="1100" b="1" dirty="0">
                <a:effectLst/>
                <a:latin typeface="Arial"/>
                <a:ea typeface="Times New Roman"/>
                <a:cs typeface="Arial"/>
              </a:rPr>
              <a:t>Göring</a:t>
            </a:r>
            <a:r>
              <a:rPr lang="de-DE" sz="1100" dirty="0">
                <a:effectLst/>
                <a:latin typeface="Arial"/>
                <a:ea typeface="Times New Roman"/>
                <a:cs typeface="Arial"/>
              </a:rPr>
              <a:t>: </a:t>
            </a:r>
            <a:r>
              <a:rPr lang="de-DE" sz="1100" dirty="0" smtClean="0">
                <a:effectLst/>
                <a:latin typeface="Arial"/>
                <a:ea typeface="Times New Roman"/>
                <a:cs typeface="Arial"/>
              </a:rPr>
              <a:t>„...Nun </a:t>
            </a:r>
            <a:r>
              <a:rPr lang="de-DE" sz="1100" dirty="0">
                <a:effectLst/>
                <a:latin typeface="Arial"/>
                <a:ea typeface="Times New Roman"/>
                <a:cs typeface="Arial"/>
              </a:rPr>
              <a:t>passen Sie auf: Folgendes Telegramm soll der </a:t>
            </a:r>
            <a:r>
              <a:rPr lang="de-DE" sz="1100" dirty="0" err="1">
                <a:effectLst/>
                <a:latin typeface="Arial"/>
                <a:ea typeface="Times New Roman"/>
                <a:cs typeface="Arial"/>
              </a:rPr>
              <a:t>Seyß-Inquart</a:t>
            </a:r>
            <a:r>
              <a:rPr lang="de-DE" sz="1100" dirty="0">
                <a:effectLst/>
                <a:latin typeface="Arial"/>
                <a:ea typeface="Times New Roman"/>
                <a:cs typeface="Arial"/>
              </a:rPr>
              <a:t> </a:t>
            </a:r>
            <a:r>
              <a:rPr lang="de-DE" sz="1100" dirty="0" err="1">
                <a:effectLst/>
                <a:latin typeface="Arial"/>
                <a:ea typeface="Times New Roman"/>
                <a:cs typeface="Arial"/>
              </a:rPr>
              <a:t>hersenden</a:t>
            </a:r>
            <a:r>
              <a:rPr lang="de-DE" sz="1100" dirty="0">
                <a:effectLst/>
                <a:latin typeface="Arial"/>
                <a:ea typeface="Times New Roman"/>
                <a:cs typeface="Arial"/>
              </a:rPr>
              <a:t>: Schreiben Sie es auf: </a:t>
            </a:r>
            <a:r>
              <a:rPr lang="de-DE" sz="1100" dirty="0" smtClean="0">
                <a:effectLst/>
                <a:latin typeface="Arial"/>
                <a:ea typeface="Times New Roman"/>
                <a:cs typeface="Arial"/>
              </a:rPr>
              <a:t/>
            </a:r>
            <a:br>
              <a:rPr lang="de-DE" sz="1100" dirty="0" smtClean="0">
                <a:effectLst/>
                <a:latin typeface="Arial"/>
                <a:ea typeface="Times New Roman"/>
                <a:cs typeface="Arial"/>
              </a:rPr>
            </a:br>
            <a:r>
              <a:rPr lang="de-DE" sz="1300" b="1" dirty="0" smtClean="0">
                <a:effectLst/>
                <a:latin typeface="Arial"/>
                <a:ea typeface="Times New Roman"/>
                <a:cs typeface="Arial"/>
              </a:rPr>
              <a:t>Die </a:t>
            </a:r>
            <a:r>
              <a:rPr lang="de-DE" sz="1300" b="1" dirty="0">
                <a:effectLst/>
                <a:latin typeface="Arial"/>
                <a:ea typeface="Times New Roman"/>
                <a:cs typeface="Arial"/>
              </a:rPr>
              <a:t>provisorische österreichische Regierung, die nach der Demission der Regierung Schuschnigg ihre Aufgabe darin sieht, Ruhe und Ordnung in Österreich wieder herzustellen, richtet an die deutsche Regierung die dringende Bitte, sie in ihrer Aufgabe zu unterstützen und ihr zu helfen, Blutvergießen zu verhindern. Zu diesem Zweck bittet sie die deutsche Regierung um baldmöglichste Entsendung deutscher </a:t>
            </a:r>
            <a:r>
              <a:rPr lang="de-DE" sz="1300" b="1" dirty="0" smtClean="0">
                <a:effectLst/>
                <a:latin typeface="Arial"/>
                <a:ea typeface="Times New Roman"/>
                <a:cs typeface="Arial"/>
              </a:rPr>
              <a:t>Truppen </a:t>
            </a:r>
            <a:r>
              <a:rPr lang="de-DE" sz="1300" dirty="0" smtClean="0">
                <a:effectLst/>
                <a:latin typeface="Arial"/>
                <a:ea typeface="Times New Roman"/>
                <a:cs typeface="Arial"/>
              </a:rPr>
              <a:t>...“</a:t>
            </a:r>
            <a:endParaRPr lang="de-DE" sz="1300" dirty="0">
              <a:effectLst/>
              <a:latin typeface="Arial"/>
              <a:ea typeface="Calibri"/>
              <a:cs typeface="Times New Roman"/>
            </a:endParaRPr>
          </a:p>
          <a:p>
            <a:pPr>
              <a:spcAft>
                <a:spcPts val="0"/>
              </a:spcAft>
            </a:pPr>
            <a:r>
              <a:rPr lang="de-DE" sz="800" dirty="0" smtClean="0">
                <a:effectLst/>
                <a:latin typeface="Arial"/>
                <a:ea typeface="Calibri"/>
                <a:cs typeface="Arial"/>
              </a:rPr>
              <a:t>Quelle: </a:t>
            </a:r>
            <a:r>
              <a:rPr lang="de-DE" sz="800" dirty="0" smtClean="0">
                <a:effectLst/>
                <a:latin typeface="Arial"/>
                <a:ea typeface="Calibri"/>
                <a:cs typeface="Times New Roman"/>
              </a:rPr>
              <a:t>www.uibk.ac.at/zeitgeschichte/zis/library/steininger.html Dokument 5 (=</a:t>
            </a:r>
            <a:r>
              <a:rPr lang="de-DE" sz="800" dirty="0">
                <a:effectLst/>
                <a:latin typeface="Arial"/>
                <a:ea typeface="Calibri"/>
                <a:cs typeface="Times New Roman"/>
              </a:rPr>
              <a:t>ZIS Zeitgeschichte Informationssystem / Institut für Zeitgeschichte der Universität Innsbruck) </a:t>
            </a:r>
            <a:endParaRPr lang="de-DE" sz="1100" dirty="0">
              <a:effectLst/>
              <a:latin typeface="Arial"/>
              <a:ea typeface="Calibri"/>
              <a:cs typeface="Times New Roman"/>
            </a:endParaRPr>
          </a:p>
        </p:txBody>
      </p:sp>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0472" y="1812292"/>
            <a:ext cx="4500000" cy="3483440"/>
          </a:xfrm>
          <a:prstGeom prst="rect">
            <a:avLst/>
          </a:prstGeom>
          <a:ln>
            <a:solidFill>
              <a:schemeClr val="tx1"/>
            </a:solidFill>
          </a:ln>
        </p:spPr>
      </p:pic>
    </p:spTree>
    <p:extLst>
      <p:ext uri="{BB962C8B-B14F-4D97-AF65-F5344CB8AC3E}">
        <p14:creationId xmlns:p14="http://schemas.microsoft.com/office/powerpoint/2010/main" val="418904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49729" b="-1168"/>
          <a:stretch/>
        </p:blipFill>
        <p:spPr>
          <a:xfrm>
            <a:off x="44292" y="1593864"/>
            <a:ext cx="4500000" cy="1152000"/>
          </a:xfrm>
          <a:prstGeom prst="rect">
            <a:avLst/>
          </a:prstGeom>
          <a:ln>
            <a:solidFill>
              <a:schemeClr val="tx1"/>
            </a:solidFill>
          </a:ln>
        </p:spPr>
      </p:pic>
      <p:sp>
        <p:nvSpPr>
          <p:cNvPr id="3" name="Rechteck 2"/>
          <p:cNvSpPr/>
          <p:nvPr/>
        </p:nvSpPr>
        <p:spPr>
          <a:xfrm>
            <a:off x="107504" y="50100"/>
            <a:ext cx="8928992" cy="646331"/>
          </a:xfrm>
          <a:prstGeom prst="rect">
            <a:avLst/>
          </a:prstGeom>
        </p:spPr>
        <p:txBody>
          <a:bodyPr wrap="square">
            <a:spAutoFit/>
          </a:bodyPr>
          <a:lstStyle/>
          <a:p>
            <a:pPr marL="3232150" indent="-3232150"/>
            <a:r>
              <a:rPr lang="de-DE" b="1" dirty="0"/>
              <a:t>28. September – 1. Oktober </a:t>
            </a:r>
            <a:r>
              <a:rPr lang="de-DE" b="1" dirty="0" smtClean="0"/>
              <a:t>1938 Sudetenkrise</a:t>
            </a:r>
            <a:r>
              <a:rPr lang="de-DE" b="1" dirty="0"/>
              <a:t>, Münchener Abkommen</a:t>
            </a:r>
            <a:r>
              <a:rPr lang="de-DE" b="1" dirty="0" smtClean="0"/>
              <a:t>,</a:t>
            </a:r>
            <a:br>
              <a:rPr lang="de-DE" b="1" dirty="0" smtClean="0"/>
            </a:br>
            <a:r>
              <a:rPr lang="de-DE" b="1" dirty="0" smtClean="0"/>
              <a:t>Elsers </a:t>
            </a:r>
            <a:r>
              <a:rPr lang="de-DE" b="1" dirty="0"/>
              <a:t>Entschluss zum Attentat</a:t>
            </a:r>
            <a:endParaRPr lang="de-DE"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2797068"/>
            <a:ext cx="4500000" cy="594988"/>
          </a:xfrm>
          <a:prstGeom prst="rect">
            <a:avLst/>
          </a:prstGeom>
          <a:ln>
            <a:solidFill>
              <a:schemeClr val="tx1"/>
            </a:solidFill>
          </a:ln>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3427642"/>
            <a:ext cx="4500000" cy="721438"/>
          </a:xfrm>
          <a:prstGeom prst="rect">
            <a:avLst/>
          </a:prstGeom>
          <a:ln>
            <a:solidFill>
              <a:schemeClr val="tx1"/>
            </a:solidFill>
          </a:ln>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4180246"/>
            <a:ext cx="4500000" cy="904938"/>
          </a:xfrm>
          <a:prstGeom prst="rect">
            <a:avLst/>
          </a:prstGeom>
          <a:ln>
            <a:solidFill>
              <a:schemeClr val="tx1"/>
            </a:solidFill>
          </a:ln>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6" y="5127170"/>
            <a:ext cx="4500000" cy="894118"/>
          </a:xfrm>
          <a:prstGeom prst="rect">
            <a:avLst/>
          </a:prstGeom>
          <a:ln>
            <a:solidFill>
              <a:schemeClr val="tx1"/>
            </a:solidFill>
          </a:ln>
        </p:spPr>
      </p:pic>
      <p:sp>
        <p:nvSpPr>
          <p:cNvPr id="8" name="Rechteck 7"/>
          <p:cNvSpPr/>
          <p:nvPr/>
        </p:nvSpPr>
        <p:spPr>
          <a:xfrm>
            <a:off x="4644008" y="696431"/>
            <a:ext cx="4500000" cy="5324535"/>
          </a:xfrm>
          <a:prstGeom prst="rect">
            <a:avLst/>
          </a:prstGeom>
          <a:solidFill>
            <a:schemeClr val="accent2">
              <a:lumMod val="20000"/>
              <a:lumOff val="80000"/>
            </a:schemeClr>
          </a:solidFill>
        </p:spPr>
        <p:txBody>
          <a:bodyPr>
            <a:spAutoFit/>
          </a:bodyPr>
          <a:lstStyle/>
          <a:p>
            <a:r>
              <a:rPr lang="de-DE" b="1" dirty="0"/>
              <a:t>Der Ablauf der Krise</a:t>
            </a:r>
            <a:endParaRPr lang="de-DE" dirty="0"/>
          </a:p>
          <a:p>
            <a:pPr lvl="0"/>
            <a:r>
              <a:rPr lang="de-DE" sz="1400" b="1" dirty="0">
                <a:latin typeface="Arial" panose="020B0604020202020204" pitchFamily="34" charset="0"/>
                <a:cs typeface="Arial" panose="020B0604020202020204" pitchFamily="34" charset="0"/>
              </a:rPr>
              <a:t>28. März 1938</a:t>
            </a:r>
            <a:r>
              <a:rPr lang="de-DE" sz="1400" dirty="0">
                <a:latin typeface="Arial" panose="020B0604020202020204" pitchFamily="34" charset="0"/>
                <a:cs typeface="Arial" panose="020B0604020202020204" pitchFamily="34" charset="0"/>
              </a:rPr>
              <a:t> Hitler beauftragte Konrad </a:t>
            </a:r>
            <a:r>
              <a:rPr lang="de-DE" sz="1400" b="1" dirty="0" err="1">
                <a:latin typeface="Arial" panose="020B0604020202020204" pitchFamily="34" charset="0"/>
                <a:cs typeface="Arial" panose="020B0604020202020204" pitchFamily="34" charset="0"/>
              </a:rPr>
              <a:t>Henlein</a:t>
            </a:r>
            <a:r>
              <a:rPr lang="de-DE" sz="1400" dirty="0">
                <a:latin typeface="Arial" panose="020B0604020202020204" pitchFamily="34" charset="0"/>
                <a:cs typeface="Arial" panose="020B0604020202020204" pitchFamily="34" charset="0"/>
              </a:rPr>
              <a:t>, den Führer der Sudetendeutschen Partei (</a:t>
            </a:r>
            <a:r>
              <a:rPr lang="de-DE" sz="1400" b="1" dirty="0" err="1">
                <a:latin typeface="Arial" panose="020B0604020202020204" pitchFamily="34" charset="0"/>
                <a:cs typeface="Arial" panose="020B0604020202020204" pitchFamily="34" charset="0"/>
              </a:rPr>
              <a:t>SdP</a:t>
            </a:r>
            <a:r>
              <a:rPr lang="de-DE" sz="1400" dirty="0">
                <a:latin typeface="Arial" panose="020B0604020202020204" pitchFamily="34" charset="0"/>
                <a:cs typeface="Arial" panose="020B0604020202020204" pitchFamily="34" charset="0"/>
              </a:rPr>
              <a:t>), der tschechoslowakischen Regierung stets unannehmbare Forderungen zu stellen.</a:t>
            </a:r>
          </a:p>
          <a:p>
            <a:pPr lvl="0"/>
            <a:r>
              <a:rPr lang="de-DE" sz="1400" b="1" dirty="0">
                <a:latin typeface="Arial" panose="020B0604020202020204" pitchFamily="34" charset="0"/>
                <a:cs typeface="Arial" panose="020B0604020202020204" pitchFamily="34" charset="0"/>
              </a:rPr>
              <a:t>24. 4. 1938</a:t>
            </a:r>
            <a:r>
              <a:rPr lang="de-DE" sz="1400" dirty="0">
                <a:latin typeface="Arial" panose="020B0604020202020204" pitchFamily="34" charset="0"/>
                <a:cs typeface="Arial" panose="020B0604020202020204" pitchFamily="34" charset="0"/>
              </a:rPr>
              <a:t> Die </a:t>
            </a:r>
            <a:r>
              <a:rPr lang="de-DE" sz="1400" dirty="0" err="1" smtClean="0">
                <a:latin typeface="Arial" panose="020B0604020202020204" pitchFamily="34" charset="0"/>
                <a:cs typeface="Arial" panose="020B0604020202020204" pitchFamily="34" charset="0"/>
              </a:rPr>
              <a:t>Sudetenddeutsche</a:t>
            </a:r>
            <a:r>
              <a:rPr lang="de-DE" sz="1400" dirty="0" smtClean="0">
                <a:latin typeface="Arial" panose="020B0604020202020204" pitchFamily="34" charset="0"/>
                <a:cs typeface="Arial" panose="020B0604020202020204" pitchFamily="34" charset="0"/>
              </a:rPr>
              <a:t> Partei </a:t>
            </a:r>
            <a:r>
              <a:rPr lang="de-DE" sz="1400" dirty="0">
                <a:latin typeface="Arial" panose="020B0604020202020204" pitchFamily="34" charset="0"/>
                <a:cs typeface="Arial" panose="020B0604020202020204" pitchFamily="34" charset="0"/>
              </a:rPr>
              <a:t>forderte die Autonomie der Sudetendeutschen.</a:t>
            </a:r>
          </a:p>
          <a:p>
            <a:pPr lvl="0"/>
            <a:r>
              <a:rPr lang="de-DE" sz="1400" b="1" dirty="0">
                <a:latin typeface="Arial" panose="020B0604020202020204" pitchFamily="34" charset="0"/>
                <a:cs typeface="Arial" panose="020B0604020202020204" pitchFamily="34" charset="0"/>
              </a:rPr>
              <a:t>29. 4. 1938</a:t>
            </a:r>
            <a:r>
              <a:rPr lang="de-DE" sz="1400" dirty="0">
                <a:latin typeface="Arial" panose="020B0604020202020204" pitchFamily="34" charset="0"/>
                <a:cs typeface="Arial" panose="020B0604020202020204" pitchFamily="34" charset="0"/>
              </a:rPr>
              <a:t> Frankreich und Großbritannien verlangten, die Tschechen müssten Zugeständnisse an die Sudetendeutschen machen.</a:t>
            </a:r>
          </a:p>
          <a:p>
            <a:pPr lvl="0"/>
            <a:r>
              <a:rPr lang="de-DE" sz="1400" b="1" dirty="0">
                <a:latin typeface="Arial" panose="020B0604020202020204" pitchFamily="34" charset="0"/>
                <a:cs typeface="Arial" panose="020B0604020202020204" pitchFamily="34" charset="0"/>
              </a:rPr>
              <a:t>21. 5. 1938</a:t>
            </a:r>
            <a:r>
              <a:rPr lang="de-DE" sz="1400" dirty="0">
                <a:latin typeface="Arial" panose="020B0604020202020204" pitchFamily="34" charset="0"/>
                <a:cs typeface="Arial" panose="020B0604020202020204" pitchFamily="34" charset="0"/>
              </a:rPr>
              <a:t> Wegen deutscher Truppenbewegungen an ihrer Grenze teilmobilisierte die tschechoslowakische Regierung ihre Armee.</a:t>
            </a:r>
          </a:p>
          <a:p>
            <a:pPr lvl="0"/>
            <a:r>
              <a:rPr lang="de-DE" sz="1400" b="1" dirty="0">
                <a:latin typeface="Arial" panose="020B0604020202020204" pitchFamily="34" charset="0"/>
                <a:cs typeface="Arial" panose="020B0604020202020204" pitchFamily="34" charset="0"/>
              </a:rPr>
              <a:t>5. 9. 1938</a:t>
            </a:r>
            <a:r>
              <a:rPr lang="de-DE" sz="1400" dirty="0">
                <a:latin typeface="Arial" panose="020B0604020202020204" pitchFamily="34" charset="0"/>
                <a:cs typeface="Arial" panose="020B0604020202020204" pitchFamily="34" charset="0"/>
              </a:rPr>
              <a:t> Der tschechoslowakische Staatspräsident Eduard </a:t>
            </a:r>
            <a:r>
              <a:rPr lang="de-DE" sz="1400" dirty="0" err="1">
                <a:latin typeface="Arial" panose="020B0604020202020204" pitchFamily="34" charset="0"/>
                <a:cs typeface="Arial" panose="020B0604020202020204" pitchFamily="34" charset="0"/>
              </a:rPr>
              <a:t>Beneš</a:t>
            </a:r>
            <a:r>
              <a:rPr lang="de-DE" sz="1400" dirty="0">
                <a:latin typeface="Arial" panose="020B0604020202020204" pitchFamily="34" charset="0"/>
                <a:cs typeface="Arial" panose="020B0604020202020204" pitchFamily="34" charset="0"/>
              </a:rPr>
              <a:t> machte auf britischen Druck weitreichende Zugeständnisse für den Autonomiestatus der deutschen Minderheit.</a:t>
            </a:r>
          </a:p>
          <a:p>
            <a:pPr lvl="0"/>
            <a:r>
              <a:rPr lang="de-DE" sz="1400" b="1" dirty="0">
                <a:latin typeface="Arial" panose="020B0604020202020204" pitchFamily="34" charset="0"/>
                <a:cs typeface="Arial" panose="020B0604020202020204" pitchFamily="34" charset="0"/>
              </a:rPr>
              <a:t>16. 9. 1938</a:t>
            </a:r>
            <a:r>
              <a:rPr lang="de-DE" sz="1400" dirty="0">
                <a:latin typeface="Arial" panose="020B0604020202020204" pitchFamily="34" charset="0"/>
                <a:cs typeface="Arial" panose="020B0604020202020204" pitchFamily="34" charset="0"/>
              </a:rPr>
              <a:t> Die Sudetendeutsche Partei </a:t>
            </a:r>
            <a:r>
              <a:rPr lang="de-DE" sz="1400" dirty="0" smtClean="0">
                <a:latin typeface="Arial" panose="020B0604020202020204" pitchFamily="34" charset="0"/>
                <a:cs typeface="Arial" panose="020B0604020202020204" pitchFamily="34" charset="0"/>
              </a:rPr>
              <a:t>wurde </a:t>
            </a:r>
            <a:r>
              <a:rPr lang="de-DE" sz="1400" dirty="0">
                <a:latin typeface="Arial" panose="020B0604020202020204" pitchFamily="34" charset="0"/>
                <a:cs typeface="Arial" panose="020B0604020202020204" pitchFamily="34" charset="0"/>
              </a:rPr>
              <a:t>verboten.</a:t>
            </a:r>
          </a:p>
          <a:p>
            <a:pPr lvl="0"/>
            <a:r>
              <a:rPr lang="de-DE" sz="1400" b="1" dirty="0">
                <a:latin typeface="Arial" panose="020B0604020202020204" pitchFamily="34" charset="0"/>
                <a:cs typeface="Arial" panose="020B0604020202020204" pitchFamily="34" charset="0"/>
              </a:rPr>
              <a:t>17. 9.1938</a:t>
            </a:r>
            <a:r>
              <a:rPr lang="de-DE" sz="1400" dirty="0">
                <a:latin typeface="Arial" panose="020B0604020202020204" pitchFamily="34" charset="0"/>
                <a:cs typeface="Arial" panose="020B0604020202020204" pitchFamily="34" charset="0"/>
              </a:rPr>
              <a:t> Das Sudetendeutsche Freikorps wurde gegründet.</a:t>
            </a:r>
          </a:p>
          <a:p>
            <a:r>
              <a:rPr lang="de-DE" sz="1400" b="1" dirty="0">
                <a:latin typeface="Arial" panose="020B0604020202020204" pitchFamily="34" charset="0"/>
                <a:cs typeface="Arial" panose="020B0604020202020204" pitchFamily="34" charset="0"/>
              </a:rPr>
              <a:t>25. 9. 1938</a:t>
            </a:r>
            <a:r>
              <a:rPr lang="de-DE" sz="1400" dirty="0">
                <a:latin typeface="Arial" panose="020B0604020202020204" pitchFamily="34" charset="0"/>
                <a:cs typeface="Arial" panose="020B0604020202020204" pitchFamily="34" charset="0"/>
              </a:rPr>
              <a:t> Die tschechoslowakische Regierung lehnte das Ultimatum Hitlers zur Abtretung des Sudetengebiets ab.</a:t>
            </a:r>
          </a:p>
        </p:txBody>
      </p:sp>
      <p:sp>
        <p:nvSpPr>
          <p:cNvPr id="10" name="Textfeld 9"/>
          <p:cNvSpPr txBox="1"/>
          <p:nvPr/>
        </p:nvSpPr>
        <p:spPr>
          <a:xfrm>
            <a:off x="107504" y="836712"/>
            <a:ext cx="4427992" cy="369332"/>
          </a:xfrm>
          <a:prstGeom prst="rect">
            <a:avLst/>
          </a:prstGeom>
          <a:noFill/>
        </p:spPr>
        <p:txBody>
          <a:bodyPr wrap="square" rtlCol="0">
            <a:spAutoFit/>
          </a:bodyPr>
          <a:lstStyle/>
          <a:p>
            <a:pPr algn="ctr"/>
            <a:r>
              <a:rPr lang="de-DE" b="1" dirty="0" smtClean="0">
                <a:latin typeface="Arial" panose="020B0604020202020204" pitchFamily="34" charset="0"/>
                <a:cs typeface="Arial" panose="020B0604020202020204" pitchFamily="34" charset="0"/>
              </a:rPr>
              <a:t>Die Sudetenkrise im „Grenzboten“</a:t>
            </a:r>
            <a:endParaRPr lang="de-DE" b="1" dirty="0">
              <a:latin typeface="Arial" panose="020B0604020202020204" pitchFamily="34" charset="0"/>
              <a:cs typeface="Arial" panose="020B0604020202020204" pitchFamily="34" charset="0"/>
            </a:endParaRPr>
          </a:p>
        </p:txBody>
      </p:sp>
      <p:pic>
        <p:nvPicPr>
          <p:cNvPr id="13"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67" y="37268"/>
            <a:ext cx="8729060" cy="6768000"/>
          </a:xfrm>
          <a:prstGeom prst="rect">
            <a:avLst/>
          </a:prstGeom>
          <a:ln>
            <a:solidFill>
              <a:schemeClr val="tx1"/>
            </a:solidFill>
          </a:ln>
        </p:spPr>
      </p:pic>
      <p:sp>
        <p:nvSpPr>
          <p:cNvPr id="12" name="Textfeld 8"/>
          <p:cNvSpPr txBox="1"/>
          <p:nvPr/>
        </p:nvSpPr>
        <p:spPr>
          <a:xfrm>
            <a:off x="35496" y="51980"/>
            <a:ext cx="9001000" cy="5184576"/>
          </a:xfrm>
          <a:prstGeom prst="rect">
            <a:avLst/>
          </a:prstGeom>
          <a:solidFill>
            <a:srgbClr val="FEC8C2"/>
          </a:solidFill>
          <a:ln w="38100" cmpd="sng">
            <a:solidFill>
              <a:srgbClr val="FF010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72000" rIns="91440" bIns="72000" numCol="1" spcCol="0" rtlCol="0" fromWordArt="0" anchor="t" anchorCtr="0" forceAA="0" compatLnSpc="1">
            <a:prstTxWarp prst="textNoShape">
              <a:avLst/>
            </a:prstTxWarp>
            <a:noAutofit/>
          </a:bodyPr>
          <a:lstStyle/>
          <a:p>
            <a:pPr algn="just">
              <a:spcAft>
                <a:spcPts val="0"/>
              </a:spcAft>
            </a:pPr>
            <a:r>
              <a:rPr lang="de-DE" sz="2000" dirty="0" smtClean="0">
                <a:effectLst/>
                <a:latin typeface="Arial"/>
                <a:ea typeface="Calibri"/>
                <a:cs typeface="Arial"/>
              </a:rPr>
              <a:t>Zeitpunkt des Entschlusses:   </a:t>
            </a:r>
          </a:p>
          <a:p>
            <a:pPr algn="just">
              <a:spcAft>
                <a:spcPts val="0"/>
              </a:spcAft>
            </a:pPr>
            <a:r>
              <a:rPr lang="de-DE" sz="2000" dirty="0" smtClean="0">
                <a:effectLst/>
                <a:latin typeface="Arial"/>
                <a:ea typeface="Calibri"/>
                <a:cs typeface="Arial"/>
              </a:rPr>
              <a:t>„… </a:t>
            </a:r>
            <a:r>
              <a:rPr lang="de-DE" sz="2000" dirty="0">
                <a:effectLst/>
                <a:latin typeface="Arial"/>
                <a:ea typeface="Calibri"/>
                <a:cs typeface="Arial"/>
              </a:rPr>
              <a:t>Die seit 1933 in der Arbeiterschaft von mir beobachtete Unzufriedenheit </a:t>
            </a:r>
            <a:r>
              <a:rPr lang="de-DE" sz="2000" b="1" dirty="0">
                <a:effectLst/>
                <a:latin typeface="Arial"/>
                <a:ea typeface="Calibri"/>
                <a:cs typeface="Arial"/>
              </a:rPr>
              <a:t>und der von mir seit Herbst 1938 vermutete unvermeidliche Krieg </a:t>
            </a:r>
            <a:r>
              <a:rPr lang="de-DE" sz="2000" dirty="0">
                <a:effectLst/>
                <a:latin typeface="Arial"/>
                <a:ea typeface="Calibri"/>
                <a:cs typeface="Arial"/>
              </a:rPr>
              <a:t>beschäftigten stets meine Gedankengänge. Ob dies vor oder nach der Septemberkrise 1938 war, kann ich heute nicht mehr angeben. Ich stellte allein Betrachtungen an, wie man die Verhältnisse der Arbeiterschaft bessern und einen Krieg vermeiden könnte. […] Die von mir angestellten Betrachtungen zeitigten das </a:t>
            </a:r>
            <a:r>
              <a:rPr lang="de-DE" sz="2000" b="1" dirty="0">
                <a:effectLst/>
                <a:latin typeface="Arial"/>
                <a:ea typeface="Calibri"/>
                <a:cs typeface="Arial"/>
              </a:rPr>
              <a:t>Ergebnis, dass die Verhältnisse in Deutschland nur durch eine Beseitigung der augenblicklichen Führung geändert werden könnten. Unter der Führung verstand ich die "Obersten", ich meine damit Hitler, Göring und Goebbels.</a:t>
            </a:r>
            <a:r>
              <a:rPr lang="de-DE" sz="2000" dirty="0">
                <a:effectLst/>
                <a:latin typeface="Arial"/>
                <a:ea typeface="Calibri"/>
                <a:cs typeface="Arial"/>
              </a:rPr>
              <a:t> Durch meine Überlegungen kam ich zu der Überzeugung, dass durch die Beseitigung dieser 3 Männer andere Männer an die Regierung kommen, die an das Ausland keine untragbaren Forderungen stellen, "die kein fremdes Land einbeziehen wollen" und die für eine Besserung der sozialen Verhältnisse der Arbeiterschaft Sorge tragen </a:t>
            </a:r>
            <a:r>
              <a:rPr lang="de-DE" sz="2000" dirty="0" smtClean="0">
                <a:effectLst/>
                <a:latin typeface="Arial"/>
                <a:ea typeface="Calibri"/>
                <a:cs typeface="Arial"/>
              </a:rPr>
              <a:t>werden ……………………………………………….“ </a:t>
            </a:r>
            <a:br>
              <a:rPr lang="de-DE" sz="2000" dirty="0" smtClean="0">
                <a:effectLst/>
                <a:latin typeface="Arial"/>
                <a:ea typeface="Calibri"/>
                <a:cs typeface="Arial"/>
              </a:rPr>
            </a:br>
            <a:r>
              <a:rPr lang="de-DE" sz="1200" dirty="0" smtClean="0">
                <a:effectLst/>
                <a:latin typeface="Arial"/>
                <a:ea typeface="Calibri"/>
                <a:cs typeface="Arial"/>
              </a:rPr>
              <a:t>(</a:t>
            </a:r>
            <a:r>
              <a:rPr lang="de-DE" sz="1200" dirty="0">
                <a:effectLst/>
                <a:latin typeface="Arial"/>
                <a:ea typeface="Calibri"/>
                <a:cs typeface="Arial"/>
              </a:rPr>
              <a:t>Verhörprotokoll Georg Elsers S. 91/92)</a:t>
            </a:r>
            <a:endParaRPr lang="de-DE" sz="1200" dirty="0">
              <a:effectLst/>
              <a:latin typeface="Arial"/>
              <a:ea typeface="Calibri"/>
              <a:cs typeface="Times New Roman"/>
            </a:endParaRPr>
          </a:p>
        </p:txBody>
      </p:sp>
      <p:sp>
        <p:nvSpPr>
          <p:cNvPr id="14" name="Textfeld 9"/>
          <p:cNvSpPr txBox="1"/>
          <p:nvPr/>
        </p:nvSpPr>
        <p:spPr>
          <a:xfrm>
            <a:off x="43792" y="5218977"/>
            <a:ext cx="9001000" cy="1585714"/>
          </a:xfrm>
          <a:prstGeom prst="rect">
            <a:avLst/>
          </a:prstGeom>
          <a:solidFill>
            <a:srgbClr val="FEC8C2"/>
          </a:solidFill>
          <a:ln w="38100" cmpd="sng">
            <a:solidFill>
              <a:srgbClr val="FF010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72000" rIns="91440" bIns="72000" numCol="1" spcCol="0" rtlCol="0" fromWordArt="0" anchor="t" anchorCtr="0" forceAA="0" compatLnSpc="1">
            <a:prstTxWarp prst="textNoShape">
              <a:avLst/>
            </a:prstTxWarp>
            <a:noAutofit/>
          </a:bodyPr>
          <a:lstStyle/>
          <a:p>
            <a:pPr>
              <a:spcAft>
                <a:spcPts val="0"/>
              </a:spcAft>
            </a:pPr>
            <a:r>
              <a:rPr lang="de-DE" sz="1600" dirty="0">
                <a:effectLst/>
                <a:latin typeface="Arial"/>
                <a:ea typeface="Calibri"/>
                <a:cs typeface="Times New Roman"/>
              </a:rPr>
              <a:t>Erkundung des Bürgerbräukellers:</a:t>
            </a:r>
          </a:p>
          <a:p>
            <a:pPr algn="just">
              <a:spcAft>
                <a:spcPts val="0"/>
              </a:spcAft>
            </a:pPr>
            <a:r>
              <a:rPr lang="de-DE" sz="1600" b="1" dirty="0" smtClean="0">
                <a:effectLst/>
                <a:latin typeface="Arial"/>
                <a:ea typeface="Calibri"/>
                <a:cs typeface="Times New Roman"/>
              </a:rPr>
              <a:t>„… </a:t>
            </a:r>
            <a:r>
              <a:rPr lang="de-DE" sz="1600" b="1" dirty="0">
                <a:effectLst/>
                <a:latin typeface="Arial"/>
                <a:ea typeface="Calibri"/>
                <a:cs typeface="Times New Roman"/>
              </a:rPr>
              <a:t>Am 8. November 1938 fuhr ich von Königsbronn aus mit der Bahn nach München, um mir den Verlauf der Kundgebung am 8. November im Bürgerbräukeller in München anzusehen. Ich wollte mich damals vergewissern, ob und welche Möglichkeiten dort vorhanden sind, meinen Entschluss in die Tat umzusetzen. …“</a:t>
            </a:r>
          </a:p>
          <a:p>
            <a:pPr>
              <a:spcAft>
                <a:spcPts val="0"/>
              </a:spcAft>
            </a:pPr>
            <a:r>
              <a:rPr lang="de-DE" sz="1200" dirty="0">
                <a:effectLst/>
                <a:latin typeface="Arial"/>
                <a:ea typeface="Calibri"/>
                <a:cs typeface="Arial"/>
              </a:rPr>
              <a:t>(Verhörprotokoll Georg Elsers S. 92)</a:t>
            </a:r>
            <a:endParaRPr lang="de-DE" sz="1200" dirty="0">
              <a:effectLst/>
              <a:latin typeface="Arial"/>
              <a:ea typeface="Calibri"/>
              <a:cs typeface="Times New Roman"/>
            </a:endParaRPr>
          </a:p>
        </p:txBody>
      </p:sp>
    </p:spTree>
    <p:extLst>
      <p:ext uri="{BB962C8B-B14F-4D97-AF65-F5344CB8AC3E}">
        <p14:creationId xmlns:p14="http://schemas.microsoft.com/office/powerpoint/2010/main" val="101333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572000" y="110934"/>
            <a:ext cx="4510676" cy="923330"/>
          </a:xfrm>
          <a:prstGeom prst="rect">
            <a:avLst/>
          </a:prstGeom>
        </p:spPr>
        <p:txBody>
          <a:bodyPr wrap="square">
            <a:spAutoFit/>
          </a:bodyPr>
          <a:lstStyle/>
          <a:p>
            <a:r>
              <a:rPr lang="de-DE" b="1" dirty="0"/>
              <a:t>15. März </a:t>
            </a:r>
            <a:r>
              <a:rPr lang="de-DE" b="1" dirty="0" smtClean="0"/>
              <a:t>1939</a:t>
            </a:r>
          </a:p>
          <a:p>
            <a:r>
              <a:rPr lang="de-DE" b="1" dirty="0" smtClean="0"/>
              <a:t>Zerschlagung </a:t>
            </a:r>
            <a:r>
              <a:rPr lang="de-DE" b="1" dirty="0"/>
              <a:t>der </a:t>
            </a:r>
            <a:r>
              <a:rPr lang="de-DE" b="1" dirty="0" smtClean="0"/>
              <a:t>Resttschechoslowakei Errichtung </a:t>
            </a:r>
            <a:r>
              <a:rPr lang="de-DE" b="1" dirty="0"/>
              <a:t>Protektorat Böhmen &amp; Mähren</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16632"/>
            <a:ext cx="4500000" cy="4576109"/>
          </a:xfrm>
          <a:prstGeom prst="rect">
            <a:avLst/>
          </a:prstGeom>
          <a:ln>
            <a:solidFill>
              <a:schemeClr val="tx1"/>
            </a:solidFill>
          </a:ln>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4723264"/>
            <a:ext cx="4500000" cy="1550000"/>
          </a:xfrm>
          <a:prstGeom prst="rect">
            <a:avLst/>
          </a:prstGeom>
          <a:ln>
            <a:solidFill>
              <a:schemeClr val="tx1"/>
            </a:solidFill>
          </a:ln>
        </p:spPr>
      </p:pic>
      <p:sp>
        <p:nvSpPr>
          <p:cNvPr id="5" name="Rechteck 4"/>
          <p:cNvSpPr/>
          <p:nvPr/>
        </p:nvSpPr>
        <p:spPr>
          <a:xfrm>
            <a:off x="4607064" y="971018"/>
            <a:ext cx="4572000" cy="2862322"/>
          </a:xfrm>
          <a:prstGeom prst="rect">
            <a:avLst/>
          </a:prstGeom>
        </p:spPr>
        <p:txBody>
          <a:bodyPr>
            <a:spAutoFit/>
          </a:bodyPr>
          <a:lstStyle/>
          <a:p>
            <a:pPr marL="176213" lvl="0" indent="-176213">
              <a:buFont typeface="Arial" panose="020B0604020202020204" pitchFamily="34" charset="0"/>
              <a:buChar char="•"/>
            </a:pPr>
            <a:r>
              <a:rPr lang="de-DE" dirty="0">
                <a:latin typeface="Arial" panose="020B0604020202020204" pitchFamily="34" charset="0"/>
                <a:cs typeface="Arial" panose="020B0604020202020204" pitchFamily="34" charset="0"/>
              </a:rPr>
              <a:t>Bruch des Versailler Vertrags</a:t>
            </a:r>
          </a:p>
          <a:p>
            <a:pPr marL="176213" lvl="0" indent="-176213">
              <a:buFont typeface="Arial" panose="020B0604020202020204" pitchFamily="34" charset="0"/>
              <a:buChar char="•"/>
            </a:pPr>
            <a:r>
              <a:rPr lang="de-DE" dirty="0">
                <a:latin typeface="Arial" panose="020B0604020202020204" pitchFamily="34" charset="0"/>
                <a:cs typeface="Arial" panose="020B0604020202020204" pitchFamily="34" charset="0"/>
              </a:rPr>
              <a:t>Bruch des Münchener Abkommens vom September </a:t>
            </a:r>
            <a:r>
              <a:rPr lang="de-DE" dirty="0" smtClean="0">
                <a:latin typeface="Arial" panose="020B0604020202020204" pitchFamily="34" charset="0"/>
                <a:cs typeface="Arial" panose="020B0604020202020204" pitchFamily="34" charset="0"/>
              </a:rPr>
              <a:t>1939</a:t>
            </a:r>
          </a:p>
          <a:p>
            <a:pPr marL="176213" lvl="0" indent="-176213">
              <a:buFont typeface="Arial" panose="020B0604020202020204" pitchFamily="34" charset="0"/>
              <a:buChar char="•"/>
            </a:pPr>
            <a:r>
              <a:rPr lang="de-DE" dirty="0" smtClean="0">
                <a:latin typeface="Arial" panose="020B0604020202020204" pitchFamily="34" charset="0"/>
                <a:cs typeface="Arial" panose="020B0604020202020204" pitchFamily="34" charset="0"/>
              </a:rPr>
              <a:t>Erstmalige </a:t>
            </a:r>
            <a:r>
              <a:rPr lang="de-DE" dirty="0">
                <a:latin typeface="Arial" panose="020B0604020202020204" pitchFamily="34" charset="0"/>
                <a:cs typeface="Arial" panose="020B0604020202020204" pitchFamily="34" charset="0"/>
              </a:rPr>
              <a:t>Eroberung eines nicht von Deutschen besiedelten Territoriums</a:t>
            </a:r>
          </a:p>
          <a:p>
            <a:pPr marL="176213" lvl="0" indent="-176213">
              <a:buFont typeface="Arial" panose="020B0604020202020204" pitchFamily="34" charset="0"/>
              <a:buChar char="•"/>
            </a:pPr>
            <a:r>
              <a:rPr lang="de-DE" dirty="0">
                <a:latin typeface="Arial" panose="020B0604020202020204" pitchFamily="34" charset="0"/>
                <a:cs typeface="Arial" panose="020B0604020202020204" pitchFamily="34" charset="0"/>
              </a:rPr>
              <a:t>Gewinnung eines wichtigen Aufmarschgebietes für die Angriffe auf Polen und die Sowjetunion</a:t>
            </a:r>
          </a:p>
          <a:p>
            <a:pPr marL="176213" indent="-176213">
              <a:buFont typeface="Arial" panose="020B0604020202020204" pitchFamily="34" charset="0"/>
              <a:buChar char="•"/>
            </a:pPr>
            <a:r>
              <a:rPr lang="de-DE" dirty="0">
                <a:latin typeface="Arial" panose="020B0604020202020204" pitchFamily="34" charset="0"/>
                <a:cs typeface="Arial" panose="020B0604020202020204" pitchFamily="34" charset="0"/>
              </a:rPr>
              <a:t>Vermutlich Bestärkung der Absicht Elsers die „oberste Führung“ zu beseitigen</a:t>
            </a:r>
          </a:p>
        </p:txBody>
      </p:sp>
      <p:sp>
        <p:nvSpPr>
          <p:cNvPr id="6" name="Rechteck 5"/>
          <p:cNvSpPr/>
          <p:nvPr/>
        </p:nvSpPr>
        <p:spPr>
          <a:xfrm>
            <a:off x="4588592" y="3833340"/>
            <a:ext cx="4572000" cy="2800767"/>
          </a:xfrm>
          <a:prstGeom prst="rect">
            <a:avLst/>
          </a:prstGeom>
          <a:solidFill>
            <a:schemeClr val="accent2">
              <a:lumMod val="20000"/>
              <a:lumOff val="80000"/>
            </a:schemeClr>
          </a:solidFill>
          <a:ln w="19050">
            <a:solidFill>
              <a:srgbClr val="FF0000"/>
            </a:solidFill>
          </a:ln>
        </p:spPr>
        <p:txBody>
          <a:bodyPr>
            <a:spAutoFit/>
          </a:bodyPr>
          <a:lstStyle/>
          <a:p>
            <a:r>
              <a:rPr lang="de-DE" sz="1600" dirty="0" smtClean="0">
                <a:latin typeface="Arial" panose="020B0604020202020204" pitchFamily="34" charset="0"/>
                <a:cs typeface="Arial" panose="020B0604020202020204" pitchFamily="34" charset="0"/>
              </a:rPr>
              <a:t>Am 14. März 1939 </a:t>
            </a:r>
            <a:r>
              <a:rPr lang="de-DE" sz="1600" dirty="0">
                <a:latin typeface="Arial" panose="020B0604020202020204" pitchFamily="34" charset="0"/>
                <a:cs typeface="Arial" panose="020B0604020202020204" pitchFamily="34" charset="0"/>
              </a:rPr>
              <a:t>bestellte </a:t>
            </a:r>
            <a:r>
              <a:rPr lang="de-DE" sz="1600" b="1" dirty="0">
                <a:latin typeface="Arial" panose="020B0604020202020204" pitchFamily="34" charset="0"/>
                <a:cs typeface="Arial" panose="020B0604020202020204" pitchFamily="34" charset="0"/>
              </a:rPr>
              <a:t>Hitler</a:t>
            </a:r>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abends den </a:t>
            </a:r>
            <a:r>
              <a:rPr lang="de-DE" sz="1600" dirty="0">
                <a:latin typeface="Arial" panose="020B0604020202020204" pitchFamily="34" charset="0"/>
                <a:cs typeface="Arial" panose="020B0604020202020204" pitchFamily="34" charset="0"/>
              </a:rPr>
              <a:t>Staatspräsidenten der Tschechoslowakei, Emil </a:t>
            </a:r>
            <a:r>
              <a:rPr lang="de-DE" sz="1600" dirty="0" err="1">
                <a:latin typeface="Arial" panose="020B0604020202020204" pitchFamily="34" charset="0"/>
                <a:cs typeface="Arial" panose="020B0604020202020204" pitchFamily="34" charset="0"/>
              </a:rPr>
              <a:t>Hacha</a:t>
            </a:r>
            <a:r>
              <a:rPr lang="de-DE" sz="1600" dirty="0">
                <a:latin typeface="Arial" panose="020B0604020202020204" pitchFamily="34" charset="0"/>
                <a:cs typeface="Arial" panose="020B0604020202020204" pitchFamily="34" charset="0"/>
              </a:rPr>
              <a:t>, nach Berlin. Ihm </a:t>
            </a:r>
            <a:r>
              <a:rPr lang="de-DE" sz="1600" b="1" dirty="0">
                <a:latin typeface="Arial" panose="020B0604020202020204" pitchFamily="34" charset="0"/>
                <a:cs typeface="Arial" panose="020B0604020202020204" pitchFamily="34" charset="0"/>
              </a:rPr>
              <a:t>drohte</a:t>
            </a:r>
            <a:r>
              <a:rPr lang="de-DE" sz="1600" dirty="0">
                <a:latin typeface="Arial" panose="020B0604020202020204" pitchFamily="34" charset="0"/>
                <a:cs typeface="Arial" panose="020B0604020202020204" pitchFamily="34" charset="0"/>
              </a:rPr>
              <a:t> er, </a:t>
            </a:r>
            <a:r>
              <a:rPr lang="de-DE" sz="1600" b="1" dirty="0">
                <a:latin typeface="Arial" panose="020B0604020202020204" pitchFamily="34" charset="0"/>
                <a:cs typeface="Arial" panose="020B0604020202020204" pitchFamily="34" charset="0"/>
              </a:rPr>
              <a:t>dass die Tschechei von Wehrmachtstruppen besetzt und Prag bombardiert würde, wenn er nicht das „Schicksal des tschechischen Volkes und Landes vertrauensvoll in die Hände des Führers des Deutschen Reiches" legen würde.</a:t>
            </a:r>
            <a:r>
              <a:rPr lang="de-DE" sz="1600" dirty="0">
                <a:latin typeface="Arial" panose="020B0604020202020204" pitchFamily="34" charset="0"/>
                <a:cs typeface="Arial" panose="020B0604020202020204" pitchFamily="34" charset="0"/>
              </a:rPr>
              <a:t> Präsident </a:t>
            </a:r>
            <a:r>
              <a:rPr lang="de-DE" sz="1600" dirty="0" err="1">
                <a:latin typeface="Arial" panose="020B0604020202020204" pitchFamily="34" charset="0"/>
                <a:cs typeface="Arial" panose="020B0604020202020204" pitchFamily="34" charset="0"/>
              </a:rPr>
              <a:t>Hacha</a:t>
            </a:r>
            <a:r>
              <a:rPr lang="de-DE" sz="1600" dirty="0">
                <a:latin typeface="Arial" panose="020B0604020202020204" pitchFamily="34" charset="0"/>
                <a:cs typeface="Arial" panose="020B0604020202020204" pitchFamily="34" charset="0"/>
              </a:rPr>
              <a:t> unterzeichnete darauf gezwungenermaßen den vorbereiteten „Protektoratsvertrag“.</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56" y="1028932"/>
            <a:ext cx="7416000" cy="5749944"/>
          </a:xfrm>
          <a:prstGeom prst="rect">
            <a:avLst/>
          </a:prstGeom>
          <a:ln>
            <a:solidFill>
              <a:schemeClr val="tx1"/>
            </a:solidFill>
          </a:ln>
        </p:spPr>
      </p:pic>
    </p:spTree>
    <p:extLst>
      <p:ext uri="{BB962C8B-B14F-4D97-AF65-F5344CB8AC3E}">
        <p14:creationId xmlns:p14="http://schemas.microsoft.com/office/powerpoint/2010/main" val="11340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480" y="44624"/>
            <a:ext cx="8640000" cy="2980617"/>
          </a:xfrm>
          <a:prstGeom prst="rect">
            <a:avLst/>
          </a:prstGeom>
          <a:ln>
            <a:solidFill>
              <a:schemeClr val="tx1"/>
            </a:solidFill>
          </a:ln>
        </p:spPr>
      </p:pic>
      <p:sp>
        <p:nvSpPr>
          <p:cNvPr id="5" name="Rechteck 4"/>
          <p:cNvSpPr>
            <a:spLocks noChangeAspect="1"/>
          </p:cNvSpPr>
          <p:nvPr/>
        </p:nvSpPr>
        <p:spPr>
          <a:xfrm>
            <a:off x="251520" y="2967335"/>
            <a:ext cx="8640000" cy="923330"/>
          </a:xfrm>
          <a:prstGeom prst="rect">
            <a:avLst/>
          </a:prstGeom>
        </p:spPr>
        <p:txBody>
          <a:bodyPr>
            <a:spAutoFit/>
          </a:bodyPr>
          <a:lstStyle/>
          <a:p>
            <a:pPr algn="ctr"/>
            <a:r>
              <a:rPr lang="de-DE" b="1" dirty="0" smtClean="0"/>
              <a:t>Dargestellt anhand Georg </a:t>
            </a:r>
            <a:r>
              <a:rPr lang="de-DE" b="1" dirty="0"/>
              <a:t>Elsers Heimatzeitung</a:t>
            </a:r>
            <a:endParaRPr lang="de-DE" dirty="0"/>
          </a:p>
          <a:p>
            <a:pPr algn="ctr"/>
            <a:r>
              <a:rPr lang="de-DE" b="1" dirty="0" smtClean="0"/>
              <a:t>seiner </a:t>
            </a:r>
            <a:r>
              <a:rPr lang="de-DE" b="1" dirty="0"/>
              <a:t>Informationsgrundlage in Königsbronn</a:t>
            </a:r>
            <a:endParaRPr lang="de-DE" dirty="0"/>
          </a:p>
          <a:p>
            <a:pPr algn="ctr"/>
            <a:r>
              <a:rPr lang="de-DE" b="1" dirty="0" smtClean="0"/>
              <a:t>„Lesen </a:t>
            </a:r>
            <a:r>
              <a:rPr lang="de-DE" b="1" dirty="0"/>
              <a:t>zwischen den </a:t>
            </a:r>
            <a:r>
              <a:rPr lang="de-DE" b="1" dirty="0" smtClean="0"/>
              <a:t>Zeilen“</a:t>
            </a:r>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80" y="3861048"/>
            <a:ext cx="8640000" cy="2858483"/>
          </a:xfrm>
          <a:prstGeom prst="rect">
            <a:avLst/>
          </a:prstGeom>
          <a:ln w="38100">
            <a:solidFill>
              <a:schemeClr val="accent6">
                <a:lumMod val="50000"/>
              </a:schemeClr>
            </a:solidFill>
          </a:ln>
        </p:spPr>
      </p:pic>
      <p:sp>
        <p:nvSpPr>
          <p:cNvPr id="3" name="Abgerundetes Rechteck 2"/>
          <p:cNvSpPr/>
          <p:nvPr/>
        </p:nvSpPr>
        <p:spPr>
          <a:xfrm>
            <a:off x="2871516" y="1340768"/>
            <a:ext cx="5400600" cy="28803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p:cNvSpPr/>
          <p:nvPr/>
        </p:nvSpPr>
        <p:spPr>
          <a:xfrm>
            <a:off x="2843808" y="5023930"/>
            <a:ext cx="5544616" cy="28803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6660232" y="2689536"/>
            <a:ext cx="1872208" cy="252000"/>
          </a:xfrm>
          <a:prstGeom prst="rect">
            <a:avLst/>
          </a:prstGeom>
          <a:solidFill>
            <a:srgbClr val="FF0000">
              <a:alpha val="11000"/>
            </a:srgbClr>
          </a:solidFill>
          <a:ln w="25400" cmpd="sng">
            <a:solidFill>
              <a:srgbClr val="FF0000"/>
            </a:solidFill>
          </a:ln>
        </p:spPr>
        <p:txBody>
          <a:bodyPr wrap="square" rtlCol="0">
            <a:spAutoFit/>
          </a:bodyPr>
          <a:lstStyle/>
          <a:p>
            <a:endParaRPr lang="de-DE" dirty="0"/>
          </a:p>
        </p:txBody>
      </p:sp>
      <p:sp>
        <p:nvSpPr>
          <p:cNvPr id="9" name="Textfeld 8"/>
          <p:cNvSpPr txBox="1"/>
          <p:nvPr/>
        </p:nvSpPr>
        <p:spPr>
          <a:xfrm>
            <a:off x="7037497" y="6381328"/>
            <a:ext cx="1872208" cy="252000"/>
          </a:xfrm>
          <a:prstGeom prst="rect">
            <a:avLst/>
          </a:prstGeom>
          <a:solidFill>
            <a:srgbClr val="FF0000">
              <a:alpha val="11000"/>
            </a:srgbClr>
          </a:solidFill>
          <a:ln w="25400" cmpd="sng">
            <a:solidFill>
              <a:srgbClr val="FF0000"/>
            </a:solidFill>
          </a:ln>
        </p:spPr>
        <p:txBody>
          <a:bodyPr wrap="square" rtlCol="0">
            <a:spAutoFit/>
          </a:bodyPr>
          <a:lstStyle/>
          <a:p>
            <a:endParaRPr lang="de-DE" dirty="0"/>
          </a:p>
        </p:txBody>
      </p:sp>
    </p:spTree>
    <p:extLst>
      <p:ext uri="{BB962C8B-B14F-4D97-AF65-F5344CB8AC3E}">
        <p14:creationId xmlns:p14="http://schemas.microsoft.com/office/powerpoint/2010/main" val="90141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9512" y="44624"/>
            <a:ext cx="5526360" cy="369332"/>
          </a:xfrm>
          <a:prstGeom prst="rect">
            <a:avLst/>
          </a:prstGeom>
        </p:spPr>
        <p:txBody>
          <a:bodyPr wrap="square">
            <a:spAutoFit/>
          </a:bodyPr>
          <a:lstStyle/>
          <a:p>
            <a:r>
              <a:rPr lang="de-DE" b="1" dirty="0">
                <a:latin typeface="Arial" panose="020B0604020202020204" pitchFamily="34" charset="0"/>
                <a:cs typeface="Arial" panose="020B0604020202020204" pitchFamily="34" charset="0"/>
              </a:rPr>
              <a:t>23. März </a:t>
            </a:r>
            <a:r>
              <a:rPr lang="de-DE" b="1" dirty="0" smtClean="0">
                <a:latin typeface="Arial" panose="020B0604020202020204" pitchFamily="34" charset="0"/>
                <a:cs typeface="Arial" panose="020B0604020202020204" pitchFamily="34" charset="0"/>
              </a:rPr>
              <a:t>1939 Einmarsch </a:t>
            </a:r>
            <a:r>
              <a:rPr lang="de-DE" b="1" dirty="0">
                <a:latin typeface="Arial" panose="020B0604020202020204" pitchFamily="34" charset="0"/>
                <a:cs typeface="Arial" panose="020B0604020202020204" pitchFamily="34" charset="0"/>
              </a:rPr>
              <a:t>ins </a:t>
            </a:r>
            <a:r>
              <a:rPr lang="de-DE" b="1" dirty="0" err="1">
                <a:latin typeface="Arial" panose="020B0604020202020204" pitchFamily="34" charset="0"/>
                <a:cs typeface="Arial" panose="020B0604020202020204" pitchFamily="34" charset="0"/>
              </a:rPr>
              <a:t>Memelgebiet</a:t>
            </a:r>
            <a:r>
              <a:rPr lang="de-DE" b="1" dirty="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60" y="548680"/>
            <a:ext cx="4500000" cy="2197457"/>
          </a:xfrm>
          <a:prstGeom prst="rect">
            <a:avLst/>
          </a:prstGeom>
          <a:ln>
            <a:solidFill>
              <a:schemeClr val="tx1"/>
            </a:solidFill>
          </a:ln>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60" y="2790164"/>
            <a:ext cx="4500000" cy="365166"/>
          </a:xfrm>
          <a:prstGeom prst="rect">
            <a:avLst/>
          </a:prstGeom>
          <a:ln>
            <a:solidFill>
              <a:schemeClr val="tx1"/>
            </a:solidFill>
          </a:ln>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268" y="3217869"/>
            <a:ext cx="4500000" cy="3489063"/>
          </a:xfrm>
          <a:prstGeom prst="rect">
            <a:avLst/>
          </a:prstGeom>
          <a:ln>
            <a:solidFill>
              <a:schemeClr val="tx1"/>
            </a:solidFill>
          </a:ln>
        </p:spPr>
      </p:pic>
      <p:sp>
        <p:nvSpPr>
          <p:cNvPr id="7" name="Rechteck 6"/>
          <p:cNvSpPr/>
          <p:nvPr/>
        </p:nvSpPr>
        <p:spPr>
          <a:xfrm>
            <a:off x="4637739" y="991909"/>
            <a:ext cx="4354457" cy="1754326"/>
          </a:xfrm>
          <a:prstGeom prst="rect">
            <a:avLst/>
          </a:prstGeom>
          <a:solidFill>
            <a:schemeClr val="accent2">
              <a:lumMod val="20000"/>
              <a:lumOff val="80000"/>
            </a:schemeClr>
          </a:solidFill>
        </p:spPr>
        <p:txBody>
          <a:bodyPr wrap="square">
            <a:spAutoFit/>
          </a:bodyPr>
          <a:lstStyle/>
          <a:p>
            <a:r>
              <a:rPr lang="de-DE" dirty="0"/>
              <a:t>Im November 1938 fanden im </a:t>
            </a:r>
            <a:r>
              <a:rPr lang="de-DE" dirty="0" err="1"/>
              <a:t>Memelland</a:t>
            </a:r>
            <a:r>
              <a:rPr lang="de-DE" dirty="0"/>
              <a:t> erstmals freie Wahlen für den Landtag statt. Unter der Parole "Heim ins Reich" hatte sich eine deutsche Einheitsliste gebildet. Sie erreichte 87,2 Prozent der der Stimmen und stellte 25 der 29 Abgeordneten.</a:t>
            </a:r>
          </a:p>
        </p:txBody>
      </p:sp>
      <p:sp>
        <p:nvSpPr>
          <p:cNvPr id="8" name="Rechteck 7"/>
          <p:cNvSpPr/>
          <p:nvPr/>
        </p:nvSpPr>
        <p:spPr>
          <a:xfrm>
            <a:off x="26260" y="3272712"/>
            <a:ext cx="4500000" cy="3416320"/>
          </a:xfrm>
          <a:prstGeom prst="rect">
            <a:avLst/>
          </a:prstGeom>
          <a:solidFill>
            <a:schemeClr val="accent2">
              <a:lumMod val="20000"/>
              <a:lumOff val="80000"/>
            </a:schemeClr>
          </a:solidFill>
        </p:spPr>
        <p:txBody>
          <a:bodyPr wrap="square">
            <a:spAutoFit/>
          </a:bodyPr>
          <a:lstStyle/>
          <a:p>
            <a:r>
              <a:rPr lang="de-DE" b="1" dirty="0"/>
              <a:t>Das Reich drohte Litauen mit militärischen Maßnahmen</a:t>
            </a:r>
            <a:r>
              <a:rPr lang="de-DE" dirty="0"/>
              <a:t>, falls im </a:t>
            </a:r>
            <a:r>
              <a:rPr lang="de-DE" dirty="0" err="1"/>
              <a:t>Memelland</a:t>
            </a:r>
            <a:r>
              <a:rPr lang="de-DE" dirty="0"/>
              <a:t> Unruhen entstünden. Schließlich erreichte der deutsche Außenminister Joachim von Ribbentrop, dass der litauische Ministerrat und das litauische Parlament der Rückgabe des </a:t>
            </a:r>
            <a:r>
              <a:rPr lang="de-DE" dirty="0" err="1"/>
              <a:t>Memellandes</a:t>
            </a:r>
            <a:r>
              <a:rPr lang="de-DE" dirty="0"/>
              <a:t> zustimmten. </a:t>
            </a:r>
            <a:r>
              <a:rPr lang="de-DE" b="1" dirty="0"/>
              <a:t>Am 23. März 1939 wurde der deutsch-litauische Staatsvertrag zur „Wiedervereinigung des </a:t>
            </a:r>
            <a:r>
              <a:rPr lang="de-DE" b="1" dirty="0" err="1"/>
              <a:t>Memellandes</a:t>
            </a:r>
            <a:r>
              <a:rPr lang="de-DE" b="1" dirty="0"/>
              <a:t> mit dem Deutschen Reich“ unterzeichnet</a:t>
            </a:r>
            <a:r>
              <a:rPr lang="de-DE" dirty="0"/>
              <a:t>. Die Litauischen Truppen zogen ab und die Wehrmacht marschierte ein.</a:t>
            </a:r>
          </a:p>
        </p:txBody>
      </p:sp>
    </p:spTree>
    <p:extLst>
      <p:ext uri="{BB962C8B-B14F-4D97-AF65-F5344CB8AC3E}">
        <p14:creationId xmlns:p14="http://schemas.microsoft.com/office/powerpoint/2010/main" val="428359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608512" y="116632"/>
            <a:ext cx="4572000" cy="369332"/>
          </a:xfrm>
          <a:prstGeom prst="rect">
            <a:avLst/>
          </a:prstGeom>
        </p:spPr>
        <p:txBody>
          <a:bodyPr>
            <a:spAutoFit/>
          </a:bodyPr>
          <a:lstStyle/>
          <a:p>
            <a:r>
              <a:rPr lang="de-DE" b="1" dirty="0">
                <a:latin typeface="Arial" panose="020B0604020202020204" pitchFamily="34" charset="0"/>
                <a:cs typeface="Arial" panose="020B0604020202020204" pitchFamily="34" charset="0"/>
              </a:rPr>
              <a:t>1. September </a:t>
            </a:r>
            <a:r>
              <a:rPr lang="de-DE" b="1" dirty="0" smtClean="0">
                <a:latin typeface="Arial" panose="020B0604020202020204" pitchFamily="34" charset="0"/>
                <a:cs typeface="Arial" panose="020B0604020202020204" pitchFamily="34" charset="0"/>
              </a:rPr>
              <a:t>1939 Überfall </a:t>
            </a:r>
            <a:r>
              <a:rPr lang="de-DE" b="1" dirty="0">
                <a:latin typeface="Arial" panose="020B0604020202020204" pitchFamily="34" charset="0"/>
                <a:cs typeface="Arial" panose="020B0604020202020204" pitchFamily="34" charset="0"/>
              </a:rPr>
              <a:t>auf Polen</a:t>
            </a:r>
            <a:endParaRPr lang="de-DE"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16632"/>
            <a:ext cx="4500000" cy="1788891"/>
          </a:xfrm>
          <a:prstGeom prst="rect">
            <a:avLst/>
          </a:prstGeom>
          <a:ln>
            <a:solidFill>
              <a:schemeClr val="tx1"/>
            </a:solidFill>
          </a:ln>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1936394"/>
            <a:ext cx="4500000" cy="466022"/>
          </a:xfrm>
          <a:prstGeom prst="rect">
            <a:avLst/>
          </a:prstGeom>
          <a:ln>
            <a:solidFill>
              <a:schemeClr val="tx1"/>
            </a:solidFill>
          </a:ln>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16" y="2448596"/>
            <a:ext cx="4500000" cy="574340"/>
          </a:xfrm>
          <a:prstGeom prst="rect">
            <a:avLst/>
          </a:prstGeom>
          <a:ln>
            <a:solidFill>
              <a:schemeClr val="tx1"/>
            </a:solidFill>
          </a:ln>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36" y="3058828"/>
            <a:ext cx="4500000" cy="1322868"/>
          </a:xfrm>
          <a:prstGeom prst="rect">
            <a:avLst/>
          </a:prstGeom>
          <a:ln>
            <a:solidFill>
              <a:schemeClr val="tx1"/>
            </a:solidFill>
          </a:ln>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16" y="4403138"/>
            <a:ext cx="4500000" cy="466022"/>
          </a:xfrm>
          <a:prstGeom prst="rect">
            <a:avLst/>
          </a:prstGeom>
          <a:ln>
            <a:solidFill>
              <a:schemeClr val="tx1"/>
            </a:solidFill>
          </a:ln>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60" y="4896225"/>
            <a:ext cx="4500000" cy="737315"/>
          </a:xfrm>
          <a:prstGeom prst="rect">
            <a:avLst/>
          </a:prstGeom>
          <a:ln>
            <a:solidFill>
              <a:schemeClr val="tx1"/>
            </a:solidFill>
          </a:ln>
        </p:spPr>
      </p:pic>
      <p:pic>
        <p:nvPicPr>
          <p:cNvPr id="9" name="Grafi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60" y="5660367"/>
            <a:ext cx="4500000" cy="720961"/>
          </a:xfrm>
          <a:prstGeom prst="rect">
            <a:avLst/>
          </a:prstGeom>
          <a:ln>
            <a:solidFill>
              <a:schemeClr val="tx1"/>
            </a:solidFill>
          </a:ln>
        </p:spPr>
      </p:pic>
      <p:sp>
        <p:nvSpPr>
          <p:cNvPr id="10" name="Rechteck 9"/>
          <p:cNvSpPr/>
          <p:nvPr/>
        </p:nvSpPr>
        <p:spPr>
          <a:xfrm>
            <a:off x="4606095" y="502500"/>
            <a:ext cx="4502409" cy="2308324"/>
          </a:xfrm>
          <a:prstGeom prst="rect">
            <a:avLst/>
          </a:prstGeom>
          <a:solidFill>
            <a:schemeClr val="lt1"/>
          </a:solidFill>
        </p:spPr>
        <p:txBody>
          <a:bodyPr wrap="square">
            <a:spAutoFit/>
          </a:bodyPr>
          <a:lstStyle/>
          <a:p>
            <a:r>
              <a:rPr lang="de-DE" sz="1600" b="1" dirty="0">
                <a:latin typeface="Arial" panose="020B0604020202020204" pitchFamily="34" charset="0"/>
                <a:cs typeface="Arial" panose="020B0604020202020204" pitchFamily="34" charset="0"/>
              </a:rPr>
              <a:t>„Seit 5.45 Uhr wird zurückgeschossen …“</a:t>
            </a:r>
            <a:r>
              <a:rPr lang="de-DE" sz="1600" dirty="0">
                <a:latin typeface="Arial" panose="020B0604020202020204" pitchFamily="34" charset="0"/>
                <a:cs typeface="Arial" panose="020B0604020202020204" pitchFamily="34" charset="0"/>
              </a:rPr>
              <a:t> rechtfertigte Hitler den Angriff auf Polen am 1. September. In Wahrheit hatten am Tag zuvor Angehörige des deutschen Sicherheitsdienstes (SD), die als polnische Soldaten verkleidet waren, in </a:t>
            </a:r>
            <a:r>
              <a:rPr lang="de-DE" sz="1600" dirty="0" err="1">
                <a:latin typeface="Arial" panose="020B0604020202020204" pitchFamily="34" charset="0"/>
                <a:cs typeface="Arial" panose="020B0604020202020204" pitchFamily="34" charset="0"/>
              </a:rPr>
              <a:t>Gleiwitz</a:t>
            </a:r>
            <a:r>
              <a:rPr lang="de-DE" sz="1600" dirty="0">
                <a:latin typeface="Arial" panose="020B0604020202020204" pitchFamily="34" charset="0"/>
                <a:cs typeface="Arial" panose="020B0604020202020204" pitchFamily="34" charset="0"/>
              </a:rPr>
              <a:t> (Oberschlesien) einen Rundfunksender überfallen und über den Sender behauptet, </a:t>
            </a:r>
            <a:r>
              <a:rPr lang="de-DE" sz="1600" dirty="0" err="1">
                <a:latin typeface="Arial" panose="020B0604020202020204" pitchFamily="34" charset="0"/>
                <a:cs typeface="Arial" panose="020B0604020202020204" pitchFamily="34" charset="0"/>
              </a:rPr>
              <a:t>Gleiwitz</a:t>
            </a:r>
            <a:r>
              <a:rPr lang="de-DE" sz="1600" dirty="0">
                <a:latin typeface="Arial" panose="020B0604020202020204" pitchFamily="34" charset="0"/>
                <a:cs typeface="Arial" panose="020B0604020202020204" pitchFamily="34" charset="0"/>
              </a:rPr>
              <a:t> sei von Polen besetzt.</a:t>
            </a:r>
          </a:p>
        </p:txBody>
      </p:sp>
      <p:pic>
        <p:nvPicPr>
          <p:cNvPr id="11" name="Grafik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8504" y="2888000"/>
            <a:ext cx="4500000" cy="3488790"/>
          </a:xfrm>
          <a:prstGeom prst="rect">
            <a:avLst/>
          </a:prstGeom>
          <a:ln>
            <a:solidFill>
              <a:schemeClr val="tx1"/>
            </a:solidFill>
          </a:ln>
        </p:spPr>
      </p:pic>
    </p:spTree>
    <p:extLst>
      <p:ext uri="{BB962C8B-B14F-4D97-AF65-F5344CB8AC3E}">
        <p14:creationId xmlns:p14="http://schemas.microsoft.com/office/powerpoint/2010/main" val="20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3"/>
          <p:cNvSpPr txBox="1"/>
          <p:nvPr/>
        </p:nvSpPr>
        <p:spPr>
          <a:xfrm>
            <a:off x="384520" y="103636"/>
            <a:ext cx="8388000" cy="6660000"/>
          </a:xfrm>
          <a:prstGeom prst="rect">
            <a:avLst/>
          </a:prstGeom>
          <a:solidFill>
            <a:schemeClr val="lt1"/>
          </a:solidFill>
          <a:ln w="38100" cmpd="sng">
            <a:solidFill>
              <a:schemeClr val="accent6">
                <a:lumMod val="50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a:spcAft>
                <a:spcPts val="0"/>
              </a:spcAft>
            </a:pPr>
            <a:r>
              <a:rPr lang="de-DE" dirty="0">
                <a:effectLst/>
                <a:latin typeface="Arial"/>
                <a:ea typeface="Calibri"/>
                <a:cs typeface="Times New Roman"/>
              </a:rPr>
              <a:t>Adolf Hitler am 6. Oktober 1939 vor dem </a:t>
            </a:r>
            <a:r>
              <a:rPr lang="de-DE" dirty="0" smtClean="0">
                <a:effectLst/>
                <a:latin typeface="Arial"/>
                <a:ea typeface="Calibri"/>
                <a:cs typeface="Times New Roman"/>
              </a:rPr>
              <a:t>Reichstag </a:t>
            </a:r>
            <a:r>
              <a:rPr lang="de-DE" sz="1100" dirty="0" smtClean="0">
                <a:effectLst/>
                <a:latin typeface="Arial"/>
                <a:ea typeface="Calibri"/>
                <a:cs typeface="Times New Roman"/>
              </a:rPr>
              <a:t>(</a:t>
            </a:r>
            <a:r>
              <a:rPr lang="de-DE" sz="1100" dirty="0">
                <a:effectLst/>
                <a:latin typeface="Arial"/>
                <a:ea typeface="Calibri"/>
                <a:cs typeface="Times New Roman"/>
              </a:rPr>
              <a:t>Grenzbote, Hitlerrede  06.10.1939)</a:t>
            </a:r>
            <a:endParaRPr lang="de-DE" dirty="0">
              <a:effectLst/>
              <a:latin typeface="Arial"/>
              <a:ea typeface="Calibri"/>
              <a:cs typeface="Times New Roman"/>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568" y="476662"/>
            <a:ext cx="5580000" cy="6054748"/>
          </a:xfrm>
          <a:prstGeom prst="rect">
            <a:avLst/>
          </a:prstGeom>
        </p:spPr>
      </p:pic>
    </p:spTree>
    <p:extLst>
      <p:ext uri="{BB962C8B-B14F-4D97-AF65-F5344CB8AC3E}">
        <p14:creationId xmlns:p14="http://schemas.microsoft.com/office/powerpoint/2010/main" val="333208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3"/>
          <p:cNvSpPr txBox="1"/>
          <p:nvPr/>
        </p:nvSpPr>
        <p:spPr>
          <a:xfrm>
            <a:off x="1232457" y="1115508"/>
            <a:ext cx="6660000" cy="43204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b="1" dirty="0">
                <a:effectLst/>
                <a:latin typeface="Arial"/>
                <a:ea typeface="Calibri"/>
                <a:cs typeface="Times New Roman"/>
              </a:rPr>
              <a:t>März 1938 Anschluss </a:t>
            </a:r>
            <a:r>
              <a:rPr lang="de-DE" b="1" dirty="0" smtClean="0">
                <a:effectLst/>
                <a:latin typeface="Arial"/>
                <a:ea typeface="Calibri"/>
                <a:cs typeface="Times New Roman"/>
              </a:rPr>
              <a:t>Österreich</a:t>
            </a:r>
            <a:endParaRPr lang="de-DE" sz="1600" dirty="0">
              <a:latin typeface="Arial"/>
              <a:ea typeface="Calibri"/>
              <a:cs typeface="Times New Roman"/>
            </a:endParaRPr>
          </a:p>
          <a:p>
            <a:pPr marL="810260" indent="-810260">
              <a:spcAft>
                <a:spcPts val="0"/>
              </a:spcAft>
            </a:pPr>
            <a:endParaRPr lang="de-DE" sz="1600" dirty="0">
              <a:latin typeface="Arial"/>
              <a:ea typeface="Calibri"/>
              <a:cs typeface="Times New Roman"/>
            </a:endParaRPr>
          </a:p>
        </p:txBody>
      </p:sp>
      <p:sp>
        <p:nvSpPr>
          <p:cNvPr id="8" name="Textfeld 7"/>
          <p:cNvSpPr txBox="1"/>
          <p:nvPr/>
        </p:nvSpPr>
        <p:spPr>
          <a:xfrm>
            <a:off x="1241693" y="1726213"/>
            <a:ext cx="6660000" cy="92333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de-DE"/>
            </a:defPPr>
            <a:lvl1pPr>
              <a:spcAft>
                <a:spcPts val="0"/>
              </a:spcAft>
              <a:defRPr b="1">
                <a:solidFill>
                  <a:schemeClr val="dk1"/>
                </a:solidFill>
                <a:effectLst/>
                <a:latin typeface="Aria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de-DE" dirty="0"/>
              <a:t> 	   ½ Jahr</a:t>
            </a:r>
          </a:p>
          <a:p>
            <a:r>
              <a:rPr lang="de-DE" dirty="0"/>
              <a:t> </a:t>
            </a:r>
          </a:p>
          <a:p>
            <a:r>
              <a:rPr lang="de-DE" dirty="0"/>
              <a:t>Sept./ Okt 1938 Münchener Konferenz: Anschluss Sudeten</a:t>
            </a:r>
          </a:p>
        </p:txBody>
      </p:sp>
      <p:sp>
        <p:nvSpPr>
          <p:cNvPr id="9" name="Textfeld 8"/>
          <p:cNvSpPr txBox="1"/>
          <p:nvPr/>
        </p:nvSpPr>
        <p:spPr>
          <a:xfrm>
            <a:off x="1241160" y="2825060"/>
            <a:ext cx="6660000" cy="120032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de-DE"/>
            </a:defPPr>
            <a:lvl1pPr>
              <a:spcAft>
                <a:spcPts val="0"/>
              </a:spcAft>
              <a:defRPr b="1">
                <a:solidFill>
                  <a:schemeClr val="dk1"/>
                </a:solidFill>
                <a:effectLst/>
                <a:latin typeface="Aria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de-DE" dirty="0"/>
              <a:t>	    ½ Jahr</a:t>
            </a:r>
          </a:p>
          <a:p>
            <a:r>
              <a:rPr lang="de-DE" dirty="0"/>
              <a:t> </a:t>
            </a:r>
          </a:p>
          <a:p>
            <a:r>
              <a:rPr lang="de-DE" dirty="0"/>
              <a:t>März 1939</a:t>
            </a:r>
            <a:br>
              <a:rPr lang="de-DE" dirty="0"/>
            </a:br>
            <a:r>
              <a:rPr lang="de-DE" dirty="0"/>
              <a:t>Zerschlagung Resttschechei &amp; Anschluss </a:t>
            </a:r>
            <a:r>
              <a:rPr lang="de-DE" dirty="0" err="1"/>
              <a:t>Memelland</a:t>
            </a:r>
            <a:endParaRPr lang="de-DE" dirty="0"/>
          </a:p>
        </p:txBody>
      </p:sp>
      <p:sp>
        <p:nvSpPr>
          <p:cNvPr id="10" name="Textfeld 9"/>
          <p:cNvSpPr txBox="1"/>
          <p:nvPr/>
        </p:nvSpPr>
        <p:spPr>
          <a:xfrm>
            <a:off x="1233604" y="4265220"/>
            <a:ext cx="6660000" cy="1200329"/>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de-DE"/>
            </a:defPPr>
            <a:lvl1pPr>
              <a:spcAft>
                <a:spcPts val="0"/>
              </a:spcAft>
              <a:defRPr b="1">
                <a:solidFill>
                  <a:schemeClr val="dk1"/>
                </a:solidFill>
                <a:effectLst/>
                <a:latin typeface="Aria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de-DE" dirty="0"/>
              <a:t>                   ½ Jahr</a:t>
            </a:r>
          </a:p>
          <a:p>
            <a:r>
              <a:rPr lang="de-DE" dirty="0"/>
              <a:t> </a:t>
            </a:r>
          </a:p>
          <a:p>
            <a:r>
              <a:rPr lang="de-DE" dirty="0"/>
              <a:t>September 1939</a:t>
            </a:r>
            <a:br>
              <a:rPr lang="de-DE" dirty="0"/>
            </a:br>
            <a:r>
              <a:rPr lang="de-DE" dirty="0"/>
              <a:t>Überfall auf Polen </a:t>
            </a:r>
            <a:r>
              <a:rPr lang="de-DE" dirty="0" smtClean="0"/>
              <a:t>= Ausbruch </a:t>
            </a:r>
            <a:r>
              <a:rPr lang="de-DE" dirty="0"/>
              <a:t>Zweiter Weltkrieg</a:t>
            </a:r>
          </a:p>
        </p:txBody>
      </p:sp>
      <p:sp>
        <p:nvSpPr>
          <p:cNvPr id="3" name="Pfeil nach unten 2"/>
          <p:cNvSpPr/>
          <p:nvPr/>
        </p:nvSpPr>
        <p:spPr>
          <a:xfrm>
            <a:off x="1763688" y="1640491"/>
            <a:ext cx="575945" cy="4976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Pfeil nach unten 3"/>
          <p:cNvSpPr/>
          <p:nvPr/>
        </p:nvSpPr>
        <p:spPr>
          <a:xfrm>
            <a:off x="1748303" y="2756655"/>
            <a:ext cx="575945" cy="4976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5" name="Pfeil nach unten 4"/>
          <p:cNvSpPr/>
          <p:nvPr/>
        </p:nvSpPr>
        <p:spPr>
          <a:xfrm>
            <a:off x="1763688" y="4176844"/>
            <a:ext cx="575945" cy="4976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0"/>
          <p:cNvSpPr txBox="1"/>
          <p:nvPr/>
        </p:nvSpPr>
        <p:spPr>
          <a:xfrm>
            <a:off x="899456" y="260648"/>
            <a:ext cx="7326000" cy="523220"/>
          </a:xfrm>
          <a:prstGeom prst="rect">
            <a:avLst/>
          </a:prstGeom>
          <a:noFill/>
        </p:spPr>
        <p:txBody>
          <a:bodyPr wrap="square" rtlCol="0">
            <a:spAutoFit/>
          </a:bodyPr>
          <a:lstStyle/>
          <a:p>
            <a:pPr algn="ctr"/>
            <a:r>
              <a:rPr lang="de-DE" sz="2800" b="1" dirty="0" smtClean="0">
                <a:latin typeface="Arial" panose="020B0604020202020204" pitchFamily="34" charset="0"/>
                <a:cs typeface="Arial" panose="020B0604020202020204" pitchFamily="34" charset="0"/>
              </a:rPr>
              <a:t>Die unmittelbaren Schritte in den Krieg</a:t>
            </a:r>
            <a:endParaRPr lang="de-DE"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661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1296"/>
            <a:ext cx="7772400" cy="720000"/>
          </a:xfrm>
        </p:spPr>
        <p:txBody>
          <a:bodyPr>
            <a:normAutofit/>
          </a:bodyPr>
          <a:lstStyle/>
          <a:p>
            <a:r>
              <a:rPr lang="de-DE" sz="4000" b="1" dirty="0">
                <a:latin typeface="Arial" panose="020B0604020202020204" pitchFamily="34" charset="0"/>
                <a:cs typeface="Arial" panose="020B0604020202020204" pitchFamily="34" charset="0"/>
              </a:rPr>
              <a:t>Das Besondere an Georg Elser</a:t>
            </a:r>
            <a:endParaRPr lang="de-DE" sz="40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04" y="842320"/>
            <a:ext cx="9009826" cy="5238144"/>
          </a:xfrm>
          <a:prstGeom prst="rect">
            <a:avLst/>
          </a:prstGeom>
          <a:ln>
            <a:solidFill>
              <a:schemeClr val="tx1"/>
            </a:solidFill>
          </a:ln>
        </p:spPr>
      </p:pic>
    </p:spTree>
    <p:extLst>
      <p:ext uri="{BB962C8B-B14F-4D97-AF65-F5344CB8AC3E}">
        <p14:creationId xmlns:p14="http://schemas.microsoft.com/office/powerpoint/2010/main" val="3337827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2"/>
          <p:cNvSpPr txBox="1">
            <a:spLocks/>
          </p:cNvSpPr>
          <p:nvPr/>
        </p:nvSpPr>
        <p:spPr>
          <a:xfrm>
            <a:off x="1371600" y="260648"/>
            <a:ext cx="6400800" cy="694928"/>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4000" b="1" dirty="0" smtClean="0">
                <a:latin typeface="Arial" panose="020B0604020202020204" pitchFamily="34" charset="0"/>
                <a:cs typeface="Arial" panose="020B0604020202020204" pitchFamily="34" charset="0"/>
              </a:rPr>
              <a:t>Georg Elser heute</a:t>
            </a:r>
            <a:endParaRPr lang="de-DE" sz="4000" dirty="0">
              <a:latin typeface="Arial" panose="020B0604020202020204" pitchFamily="34" charset="0"/>
              <a:cs typeface="Arial" panose="020B0604020202020204" pitchFamily="34" charset="0"/>
            </a:endParaRPr>
          </a:p>
        </p:txBody>
      </p:sp>
      <p:sp>
        <p:nvSpPr>
          <p:cNvPr id="7" name="Rechteck 6"/>
          <p:cNvSpPr/>
          <p:nvPr/>
        </p:nvSpPr>
        <p:spPr>
          <a:xfrm>
            <a:off x="107633" y="980728"/>
            <a:ext cx="8928735" cy="5618982"/>
          </a:xfrm>
          <a:prstGeom prst="rect">
            <a:avLst/>
          </a:prstGeom>
          <a:solidFill>
            <a:schemeClr val="bg1"/>
          </a:solidFill>
          <a:ln w="38100" cmpd="sng">
            <a:solidFill>
              <a:srgbClr val="00B050"/>
            </a:solidFill>
          </a:ln>
        </p:spPr>
        <p:txBody>
          <a:bodyPr wrap="square">
            <a:noAutofit/>
          </a:bodyPr>
          <a:lstStyle/>
          <a:p>
            <a:pPr algn="ctr">
              <a:spcAft>
                <a:spcPts val="0"/>
              </a:spcAft>
            </a:pPr>
            <a:r>
              <a:rPr lang="de-DE" sz="2000" b="1" kern="1200" dirty="0">
                <a:solidFill>
                  <a:srgbClr val="000000"/>
                </a:solidFill>
                <a:effectLst/>
                <a:latin typeface="Arial"/>
                <a:ea typeface="Times New Roman"/>
                <a:cs typeface="Times New Roman"/>
              </a:rPr>
              <a:t>Immanuel Kant, Beantwortung der Frage: Was ist Aufklärung</a:t>
            </a:r>
            <a:r>
              <a:rPr lang="de-DE" sz="2000" b="1" kern="1200" dirty="0" smtClean="0">
                <a:solidFill>
                  <a:srgbClr val="000000"/>
                </a:solidFill>
                <a:effectLst/>
                <a:latin typeface="Arial"/>
                <a:ea typeface="Times New Roman"/>
                <a:cs typeface="Times New Roman"/>
              </a:rPr>
              <a:t>? </a:t>
            </a:r>
            <a:r>
              <a:rPr lang="de-DE" sz="1600" kern="1200" dirty="0" smtClean="0">
                <a:solidFill>
                  <a:srgbClr val="000000"/>
                </a:solidFill>
                <a:effectLst/>
                <a:latin typeface="Arial"/>
                <a:ea typeface="Times New Roman"/>
                <a:cs typeface="Times New Roman"/>
              </a:rPr>
              <a:t>(1784)</a:t>
            </a:r>
            <a:endParaRPr lang="de-DE" sz="1200" dirty="0">
              <a:effectLst/>
              <a:latin typeface="Times New Roman"/>
              <a:ea typeface="Times New Roman"/>
            </a:endParaRPr>
          </a:p>
          <a:p>
            <a:pPr algn="just">
              <a:spcAft>
                <a:spcPts val="0"/>
              </a:spcAft>
            </a:pPr>
            <a:r>
              <a:rPr lang="de-DE" sz="2400" kern="1200" dirty="0">
                <a:solidFill>
                  <a:srgbClr val="000000"/>
                </a:solidFill>
                <a:effectLst/>
                <a:latin typeface="Arial"/>
                <a:ea typeface="Times New Roman"/>
                <a:cs typeface="Times New Roman"/>
              </a:rPr>
              <a:t>Aufklärung ist der Ausgang des Menschen aus seiner selbst verschuldeten Unmündigkeit. Unmündigkeit ist das Unvermögen, sich seines Verstandes ohne Leitung eines anderen zu bedienen. Selbstverschuldet ist diese Unmündigkeit, wenn die Ursache derselben nicht am Mangel des Verstandes, sondern [am Mangel] der Entschließung und des Mutes liegt, sich seiner ohne Leitung eines anderen zu bedienen. </a:t>
            </a:r>
            <a:r>
              <a:rPr lang="de-DE" sz="2400" b="1" kern="1200" dirty="0" err="1">
                <a:solidFill>
                  <a:srgbClr val="000000"/>
                </a:solidFill>
                <a:effectLst/>
                <a:latin typeface="Arial"/>
                <a:ea typeface="Times New Roman"/>
                <a:cs typeface="Times New Roman"/>
              </a:rPr>
              <a:t>Sapere</a:t>
            </a:r>
            <a:r>
              <a:rPr lang="de-DE" sz="2400" b="1" kern="1200" dirty="0">
                <a:solidFill>
                  <a:srgbClr val="000000"/>
                </a:solidFill>
                <a:effectLst/>
                <a:latin typeface="Arial"/>
                <a:ea typeface="Times New Roman"/>
                <a:cs typeface="Times New Roman"/>
              </a:rPr>
              <a:t> </a:t>
            </a:r>
            <a:r>
              <a:rPr lang="de-DE" sz="2400" b="1" kern="1200" dirty="0" err="1">
                <a:solidFill>
                  <a:srgbClr val="000000"/>
                </a:solidFill>
                <a:effectLst/>
                <a:latin typeface="Arial"/>
                <a:ea typeface="Times New Roman"/>
                <a:cs typeface="Times New Roman"/>
              </a:rPr>
              <a:t>aude</a:t>
            </a:r>
            <a:r>
              <a:rPr lang="de-DE" sz="2400" b="1" kern="1200" dirty="0">
                <a:solidFill>
                  <a:srgbClr val="000000"/>
                </a:solidFill>
                <a:effectLst/>
                <a:latin typeface="Arial"/>
                <a:ea typeface="Times New Roman"/>
                <a:cs typeface="Times New Roman"/>
              </a:rPr>
              <a:t>! Habe Mut dich deines eigenen Verstandes zu bedienen!</a:t>
            </a:r>
            <a:r>
              <a:rPr lang="de-DE" sz="2400" kern="1200" dirty="0">
                <a:solidFill>
                  <a:srgbClr val="000000"/>
                </a:solidFill>
                <a:effectLst/>
                <a:latin typeface="Arial"/>
                <a:ea typeface="Times New Roman"/>
                <a:cs typeface="Times New Roman"/>
              </a:rPr>
              <a:t> ist also der Wahlspruch der Aufklärung.</a:t>
            </a:r>
            <a:endParaRPr lang="de-DE" sz="1200" dirty="0">
              <a:effectLst/>
              <a:latin typeface="Times New Roman"/>
              <a:ea typeface="Times New Roman"/>
            </a:endParaRPr>
          </a:p>
          <a:p>
            <a:pPr algn="just">
              <a:spcAft>
                <a:spcPts val="0"/>
              </a:spcAft>
            </a:pPr>
            <a:r>
              <a:rPr lang="de-DE" sz="2400" b="1" dirty="0">
                <a:solidFill>
                  <a:srgbClr val="000000"/>
                </a:solidFill>
                <a:latin typeface="Arial"/>
                <a:ea typeface="Times New Roman"/>
                <a:cs typeface="Times New Roman"/>
              </a:rPr>
              <a:t>Faulheit und Feigheit sind die Ursachen</a:t>
            </a:r>
            <a:r>
              <a:rPr lang="de-DE" sz="2400" b="1" kern="1200" dirty="0">
                <a:solidFill>
                  <a:srgbClr val="000000"/>
                </a:solidFill>
                <a:effectLst/>
                <a:latin typeface="Arial"/>
                <a:ea typeface="Times New Roman"/>
                <a:cs typeface="Times New Roman"/>
              </a:rPr>
              <a:t>, warum ein so großer Teil der Menschen […] gerne zeitlebens unmündig bleiben</a:t>
            </a:r>
            <a:r>
              <a:rPr lang="de-DE" sz="2400" kern="1200" dirty="0">
                <a:solidFill>
                  <a:srgbClr val="000000"/>
                </a:solidFill>
                <a:effectLst/>
                <a:latin typeface="Arial"/>
                <a:ea typeface="Times New Roman"/>
                <a:cs typeface="Times New Roman"/>
              </a:rPr>
              <a:t>; und warum es Anderen so leicht wird, sich zu deren Vormündern </a:t>
            </a:r>
            <a:r>
              <a:rPr lang="de-DE" sz="2400" kern="1200" dirty="0" smtClean="0">
                <a:solidFill>
                  <a:srgbClr val="000000"/>
                </a:solidFill>
                <a:effectLst/>
                <a:latin typeface="Arial"/>
                <a:ea typeface="Times New Roman"/>
                <a:cs typeface="Times New Roman"/>
              </a:rPr>
              <a:t>aufzuwerfen.</a:t>
            </a:r>
          </a:p>
          <a:p>
            <a:pPr algn="just">
              <a:spcAft>
                <a:spcPts val="0"/>
              </a:spcAft>
            </a:pPr>
            <a:r>
              <a:rPr lang="de-DE" sz="2800" b="1" kern="1200" dirty="0" smtClean="0">
                <a:solidFill>
                  <a:srgbClr val="FF0000"/>
                </a:solidFill>
                <a:effectLst/>
                <a:latin typeface="Arial"/>
                <a:ea typeface="Times New Roman"/>
                <a:cs typeface="Times New Roman"/>
              </a:rPr>
              <a:t>Es </a:t>
            </a:r>
            <a:r>
              <a:rPr lang="de-DE" sz="2800" b="1" kern="1200" dirty="0">
                <a:solidFill>
                  <a:srgbClr val="FF0000"/>
                </a:solidFill>
                <a:effectLst/>
                <a:latin typeface="Arial"/>
                <a:ea typeface="Times New Roman"/>
                <a:cs typeface="Times New Roman"/>
              </a:rPr>
              <a:t>ist so bequem, unmündig zu sein</a:t>
            </a:r>
            <a:r>
              <a:rPr lang="de-DE" sz="2800" b="1" kern="1200" dirty="0" smtClean="0">
                <a:solidFill>
                  <a:srgbClr val="FF0000"/>
                </a:solidFill>
                <a:effectLst/>
                <a:latin typeface="Arial"/>
                <a:ea typeface="Times New Roman"/>
                <a:cs typeface="Times New Roman"/>
              </a:rPr>
              <a:t>.</a:t>
            </a:r>
            <a:r>
              <a:rPr lang="de-DE" sz="2400" b="1" kern="1200" dirty="0" smtClean="0">
                <a:solidFill>
                  <a:srgbClr val="000000"/>
                </a:solidFill>
                <a:effectLst/>
                <a:latin typeface="Arial"/>
                <a:ea typeface="Times New Roman"/>
                <a:cs typeface="Times New Roman"/>
              </a:rPr>
              <a:t> </a:t>
            </a:r>
            <a:r>
              <a:rPr lang="de-DE" sz="2400" kern="1200" dirty="0" smtClean="0">
                <a:solidFill>
                  <a:srgbClr val="000000"/>
                </a:solidFill>
                <a:effectLst/>
                <a:latin typeface="Arial"/>
                <a:ea typeface="Times New Roman"/>
                <a:cs typeface="Times New Roman"/>
              </a:rPr>
              <a:t>…</a:t>
            </a:r>
            <a:endParaRPr lang="de-DE" sz="1200" dirty="0">
              <a:effectLst/>
              <a:latin typeface="Times New Roman"/>
              <a:ea typeface="Times New Roman"/>
            </a:endParaRPr>
          </a:p>
        </p:txBody>
      </p:sp>
    </p:spTree>
    <p:extLst>
      <p:ext uri="{BB962C8B-B14F-4D97-AF65-F5344CB8AC3E}">
        <p14:creationId xmlns:p14="http://schemas.microsoft.com/office/powerpoint/2010/main" val="7736477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Danke für Ihre</a:t>
            </a:r>
            <a:br>
              <a:rPr lang="de-DE" dirty="0" smtClean="0"/>
            </a:br>
            <a:r>
              <a:rPr lang="de-DE" dirty="0" smtClean="0"/>
              <a:t>Aufmerksamkeit</a:t>
            </a:r>
            <a:endParaRPr lang="de-DE" dirty="0"/>
          </a:p>
        </p:txBody>
      </p:sp>
      <p:sp>
        <p:nvSpPr>
          <p:cNvPr id="3" name="Untertitel 2"/>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2968921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a:blip r:embed="rId2" cstate="print">
            <a:extLst>
              <a:ext uri="{28A0092B-C50C-407E-A947-70E740481C1C}">
                <a14:useLocalDpi xmlns:a14="http://schemas.microsoft.com/office/drawing/2010/main" val="0"/>
              </a:ext>
            </a:extLst>
          </a:blip>
          <a:stretch>
            <a:fillRect/>
          </a:stretch>
        </p:blipFill>
        <p:spPr>
          <a:xfrm>
            <a:off x="72000" y="576388"/>
            <a:ext cx="4500000" cy="3312368"/>
          </a:xfrm>
          <a:prstGeom prst="rect">
            <a:avLst/>
          </a:prstGeom>
          <a:ln>
            <a:solidFill>
              <a:schemeClr val="tx1"/>
            </a:solidFill>
          </a:ln>
        </p:spPr>
      </p:pic>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72440" y="3967569"/>
            <a:ext cx="4500000" cy="2197735"/>
          </a:xfrm>
          <a:prstGeom prst="rect">
            <a:avLst/>
          </a:prstGeom>
          <a:ln>
            <a:solidFill>
              <a:schemeClr val="tx1"/>
            </a:solidFill>
          </a:ln>
        </p:spPr>
      </p:pic>
      <p:sp>
        <p:nvSpPr>
          <p:cNvPr id="5" name="Textfeld 5"/>
          <p:cNvSpPr txBox="1"/>
          <p:nvPr/>
        </p:nvSpPr>
        <p:spPr>
          <a:xfrm>
            <a:off x="4932040" y="567844"/>
            <a:ext cx="4104456" cy="1132964"/>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600" dirty="0">
                <a:effectLst/>
                <a:latin typeface="Arial"/>
                <a:ea typeface="Calibri"/>
                <a:cs typeface="Times New Roman"/>
              </a:rPr>
              <a:t>30. Januar 1933</a:t>
            </a:r>
          </a:p>
          <a:p>
            <a:pPr marL="180340">
              <a:spcAft>
                <a:spcPts val="0"/>
              </a:spcAft>
            </a:pPr>
            <a:r>
              <a:rPr lang="de-DE" sz="1600" dirty="0">
                <a:effectLst/>
                <a:latin typeface="Arial"/>
                <a:ea typeface="Calibri"/>
                <a:cs typeface="Times New Roman"/>
              </a:rPr>
              <a:t>Adolf Hitler </a:t>
            </a:r>
            <a:r>
              <a:rPr lang="de-DE" sz="1600" b="1" dirty="0">
                <a:effectLst/>
                <a:latin typeface="Arial"/>
                <a:ea typeface="Calibri"/>
                <a:cs typeface="Times New Roman"/>
              </a:rPr>
              <a:t>Reichskanzler</a:t>
            </a:r>
            <a:endParaRPr lang="de-DE" sz="1600" dirty="0">
              <a:effectLst/>
              <a:latin typeface="Arial"/>
              <a:ea typeface="Calibri"/>
              <a:cs typeface="Times New Roman"/>
            </a:endParaRPr>
          </a:p>
          <a:p>
            <a:pPr marL="180340">
              <a:spcAft>
                <a:spcPts val="0"/>
              </a:spcAft>
            </a:pPr>
            <a:r>
              <a:rPr lang="de-DE" sz="1600" dirty="0" smtClean="0">
                <a:effectLst/>
                <a:latin typeface="Arial"/>
                <a:ea typeface="Calibri"/>
                <a:cs typeface="Times New Roman"/>
              </a:rPr>
              <a:t>von </a:t>
            </a:r>
            <a:r>
              <a:rPr lang="de-DE" sz="1600" dirty="0">
                <a:effectLst/>
                <a:latin typeface="Arial"/>
                <a:ea typeface="Calibri"/>
                <a:cs typeface="Times New Roman"/>
              </a:rPr>
              <a:t>Reichspräsident Hindenburg ernannt</a:t>
            </a:r>
          </a:p>
          <a:p>
            <a:pPr marL="180340">
              <a:spcAft>
                <a:spcPts val="0"/>
              </a:spcAft>
            </a:pPr>
            <a:r>
              <a:rPr lang="de-DE" sz="1600" dirty="0" err="1">
                <a:effectLst/>
                <a:latin typeface="Arial"/>
                <a:ea typeface="Calibri"/>
                <a:cs typeface="Times New Roman"/>
              </a:rPr>
              <a:t>WeimVerf</a:t>
            </a:r>
            <a:r>
              <a:rPr lang="de-DE" sz="1600" dirty="0">
                <a:effectLst/>
                <a:latin typeface="Arial"/>
                <a:ea typeface="Calibri"/>
                <a:cs typeface="Times New Roman"/>
              </a:rPr>
              <a:t> Art 53</a:t>
            </a:r>
          </a:p>
        </p:txBody>
      </p:sp>
      <p:sp>
        <p:nvSpPr>
          <p:cNvPr id="7" name="Textfeld 11"/>
          <p:cNvSpPr txBox="1"/>
          <p:nvPr/>
        </p:nvSpPr>
        <p:spPr>
          <a:xfrm>
            <a:off x="4932548" y="4041373"/>
            <a:ext cx="4103948" cy="1187827"/>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400" dirty="0">
                <a:effectLst/>
                <a:latin typeface="Arial"/>
                <a:ea typeface="Calibri"/>
                <a:cs typeface="Times New Roman"/>
              </a:rPr>
              <a:t>02. Februar 1933</a:t>
            </a:r>
          </a:p>
          <a:p>
            <a:pPr marL="180340">
              <a:spcAft>
                <a:spcPts val="0"/>
              </a:spcAft>
            </a:pPr>
            <a:r>
              <a:rPr lang="de-DE" sz="1400" dirty="0">
                <a:effectLst/>
                <a:latin typeface="Arial"/>
                <a:ea typeface="Calibri"/>
                <a:cs typeface="Times New Roman"/>
              </a:rPr>
              <a:t>Auf Antrag von Reichskanzler Adolf Hitler </a:t>
            </a:r>
          </a:p>
          <a:p>
            <a:pPr marL="180340">
              <a:spcAft>
                <a:spcPts val="0"/>
              </a:spcAft>
            </a:pPr>
            <a:r>
              <a:rPr lang="de-DE" sz="1400" b="1" dirty="0">
                <a:effectLst/>
                <a:latin typeface="Arial"/>
                <a:ea typeface="Calibri"/>
                <a:cs typeface="Times New Roman"/>
              </a:rPr>
              <a:t>Reichstag</a:t>
            </a:r>
            <a:r>
              <a:rPr lang="de-DE" sz="1400" dirty="0">
                <a:effectLst/>
                <a:latin typeface="Arial"/>
                <a:ea typeface="Calibri"/>
                <a:cs typeface="Times New Roman"/>
              </a:rPr>
              <a:t> von Reichspräsident Hindenburg </a:t>
            </a:r>
            <a:r>
              <a:rPr lang="de-DE" sz="1400" b="1" dirty="0">
                <a:effectLst/>
                <a:latin typeface="Arial"/>
                <a:ea typeface="Calibri"/>
                <a:cs typeface="Times New Roman"/>
              </a:rPr>
              <a:t>aufgelöst</a:t>
            </a:r>
            <a:endParaRPr lang="de-DE" sz="1400" dirty="0">
              <a:effectLst/>
              <a:latin typeface="Arial"/>
              <a:ea typeface="Calibri"/>
              <a:cs typeface="Times New Roman"/>
            </a:endParaRPr>
          </a:p>
          <a:p>
            <a:pPr marL="180340">
              <a:spcAft>
                <a:spcPts val="0"/>
              </a:spcAft>
            </a:pPr>
            <a:r>
              <a:rPr lang="de-DE" sz="1400" dirty="0" err="1">
                <a:effectLst/>
                <a:latin typeface="Arial"/>
                <a:ea typeface="Calibri"/>
                <a:cs typeface="Times New Roman"/>
              </a:rPr>
              <a:t>WeimVerf</a:t>
            </a:r>
            <a:r>
              <a:rPr lang="de-DE" sz="1400" dirty="0">
                <a:effectLst/>
                <a:latin typeface="Arial"/>
                <a:ea typeface="Calibri"/>
                <a:cs typeface="Times New Roman"/>
              </a:rPr>
              <a:t> Art 25</a:t>
            </a:r>
          </a:p>
        </p:txBody>
      </p:sp>
      <p:grpSp>
        <p:nvGrpSpPr>
          <p:cNvPr id="12" name="Gruppieren 11"/>
          <p:cNvGrpSpPr/>
          <p:nvPr/>
        </p:nvGrpSpPr>
        <p:grpSpPr>
          <a:xfrm>
            <a:off x="4942319" y="1728516"/>
            <a:ext cx="3327917" cy="2248289"/>
            <a:chOff x="4942319" y="1728516"/>
            <a:chExt cx="3327917" cy="2248289"/>
          </a:xfrm>
        </p:grpSpPr>
        <p:sp>
          <p:nvSpPr>
            <p:cNvPr id="6" name="Pfeil nach unten 5"/>
            <p:cNvSpPr/>
            <p:nvPr/>
          </p:nvSpPr>
          <p:spPr>
            <a:xfrm>
              <a:off x="4942319" y="1728516"/>
              <a:ext cx="565785" cy="22482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Textfeld 12"/>
            <p:cNvSpPr txBox="1"/>
            <p:nvPr/>
          </p:nvSpPr>
          <p:spPr>
            <a:xfrm>
              <a:off x="5436096" y="3383414"/>
              <a:ext cx="2834140" cy="261610"/>
            </a:xfrm>
            <a:prstGeom prst="rect">
              <a:avLst/>
            </a:prstGeom>
            <a:solidFill>
              <a:schemeClr val="accent2">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a:spcAft>
                  <a:spcPts val="0"/>
                </a:spcAft>
              </a:pPr>
              <a:r>
                <a:rPr lang="de-DE" sz="1100" b="1" dirty="0" smtClean="0">
                  <a:effectLst/>
                  <a:latin typeface="Arial"/>
                  <a:ea typeface="Calibri"/>
                  <a:cs typeface="Times New Roman"/>
                </a:rPr>
                <a:t>Schritt 1  nur  3 Tage später</a:t>
              </a:r>
              <a:endParaRPr lang="de-DE" sz="1100" dirty="0">
                <a:effectLst/>
                <a:latin typeface="Arial"/>
                <a:ea typeface="Calibri"/>
                <a:cs typeface="Times New Roman"/>
              </a:endParaRPr>
            </a:p>
          </p:txBody>
        </p:sp>
      </p:grpSp>
      <p:sp>
        <p:nvSpPr>
          <p:cNvPr id="9" name="Pfeil nach unten 8"/>
          <p:cNvSpPr/>
          <p:nvPr/>
        </p:nvSpPr>
        <p:spPr>
          <a:xfrm>
            <a:off x="4932040" y="5282736"/>
            <a:ext cx="899795" cy="12230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Textfeld 2"/>
          <p:cNvSpPr txBox="1"/>
          <p:nvPr/>
        </p:nvSpPr>
        <p:spPr>
          <a:xfrm>
            <a:off x="5284465" y="5416086"/>
            <a:ext cx="186055" cy="90551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72000" numCol="1" spcCol="0" rtlCol="0" fromWordArt="0" anchor="t" anchorCtr="0" forceAA="0" compatLnSpc="1">
            <a:prstTxWarp prst="textNoShape">
              <a:avLst/>
            </a:prstTxWarp>
            <a:spAutoFit/>
          </a:bodyPr>
          <a:lstStyle/>
          <a:p>
            <a:pPr>
              <a:spcAft>
                <a:spcPts val="0"/>
              </a:spcAft>
            </a:pPr>
            <a:r>
              <a:rPr lang="de-DE" sz="1200">
                <a:effectLst/>
                <a:latin typeface="Arial"/>
                <a:ea typeface="Calibri"/>
                <a:cs typeface="Times New Roman"/>
              </a:rPr>
              <a:t>Wahlkampf </a:t>
            </a:r>
            <a:endParaRPr lang="de-DE" sz="1100">
              <a:effectLst/>
              <a:latin typeface="Arial"/>
              <a:ea typeface="Calibri"/>
              <a:cs typeface="Times New Roman"/>
            </a:endParaRPr>
          </a:p>
        </p:txBody>
      </p:sp>
      <p:sp>
        <p:nvSpPr>
          <p:cNvPr id="11" name="Textfeld 14"/>
          <p:cNvSpPr txBox="1"/>
          <p:nvPr/>
        </p:nvSpPr>
        <p:spPr>
          <a:xfrm>
            <a:off x="5724128" y="5301208"/>
            <a:ext cx="2026285"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100" b="1" dirty="0">
                <a:effectLst/>
                <a:latin typeface="Arial"/>
                <a:ea typeface="Calibri"/>
                <a:cs typeface="Times New Roman"/>
              </a:rPr>
              <a:t>Start Wahlkampf</a:t>
            </a:r>
            <a:endParaRPr lang="de-DE" sz="1100" dirty="0">
              <a:effectLst/>
              <a:latin typeface="Arial"/>
              <a:ea typeface="Calibri"/>
              <a:cs typeface="Times New Roman"/>
            </a:endParaRPr>
          </a:p>
        </p:txBody>
      </p: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0" y="98153"/>
            <a:ext cx="9000000" cy="6624743"/>
          </a:xfrm>
          <a:prstGeom prst="rect">
            <a:avLst/>
          </a:prstGeom>
          <a:ln>
            <a:solidFill>
              <a:schemeClr val="tx1"/>
            </a:solidFill>
          </a:ln>
        </p:spPr>
      </p:pic>
    </p:spTree>
    <p:extLst>
      <p:ext uri="{BB962C8B-B14F-4D97-AF65-F5344CB8AC3E}">
        <p14:creationId xmlns:p14="http://schemas.microsoft.com/office/powerpoint/2010/main" val="9706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13"/>
                                        </p:tgtEl>
                                        <p:attrNameLst>
                                          <p:attrName>ppt_w</p:attrName>
                                        </p:attrNameLst>
                                      </p:cBhvr>
                                      <p:tavLst>
                                        <p:tav tm="0">
                                          <p:val>
                                            <p:strVal val="ppt_w"/>
                                          </p:val>
                                        </p:tav>
                                        <p:tav tm="100000">
                                          <p:val>
                                            <p:fltVal val="0"/>
                                          </p:val>
                                        </p:tav>
                                      </p:tavLst>
                                    </p:anim>
                                    <p:anim calcmode="lin" valueType="num">
                                      <p:cBhvr>
                                        <p:cTn id="11" dur="1000"/>
                                        <p:tgtEl>
                                          <p:spTgt spid="13"/>
                                        </p:tgtEl>
                                        <p:attrNameLst>
                                          <p:attrName>ppt_h</p:attrName>
                                        </p:attrNameLst>
                                      </p:cBhvr>
                                      <p:tavLst>
                                        <p:tav tm="0">
                                          <p:val>
                                            <p:strVal val="ppt_h"/>
                                          </p:val>
                                        </p:tav>
                                        <p:tav tm="100000">
                                          <p:val>
                                            <p:fltVal val="0"/>
                                          </p:val>
                                        </p:tav>
                                      </p:tavLst>
                                    </p:anim>
                                    <p:anim calcmode="lin" valueType="num">
                                      <p:cBhvr>
                                        <p:cTn id="12" dur="1000"/>
                                        <p:tgtEl>
                                          <p:spTgt spid="13"/>
                                        </p:tgtEl>
                                        <p:attrNameLst>
                                          <p:attrName>style.rotation</p:attrName>
                                        </p:attrNameLst>
                                      </p:cBhvr>
                                      <p:tavLst>
                                        <p:tav tm="0">
                                          <p:val>
                                            <p:fltVal val="0"/>
                                          </p:val>
                                        </p:tav>
                                        <p:tav tm="100000">
                                          <p:val>
                                            <p:fltVal val="90"/>
                                          </p:val>
                                        </p:tav>
                                      </p:tavLst>
                                    </p:anim>
                                    <p:animEffect transition="out" filter="fade">
                                      <p:cBhvr>
                                        <p:cTn id="13" dur="1000"/>
                                        <p:tgtEl>
                                          <p:spTgt spid="13"/>
                                        </p:tgtEl>
                                      </p:cBhvr>
                                    </p:animEffect>
                                    <p:set>
                                      <p:cBhvr>
                                        <p:cTn id="14" dur="1" fill="hold">
                                          <p:stCondLst>
                                            <p:cond delay="9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il nach unten 1"/>
          <p:cNvSpPr/>
          <p:nvPr/>
        </p:nvSpPr>
        <p:spPr>
          <a:xfrm>
            <a:off x="4572000" y="172169"/>
            <a:ext cx="899795" cy="63531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 name="Textfeld 17"/>
          <p:cNvSpPr txBox="1"/>
          <p:nvPr/>
        </p:nvSpPr>
        <p:spPr>
          <a:xfrm>
            <a:off x="4895215" y="255354"/>
            <a:ext cx="287655" cy="591439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72000" rIns="0" bIns="72000" numCol="1" spcCol="0" rtlCol="0" fromWordArt="0" anchor="t" anchorCtr="0" forceAA="0" compatLnSpc="1">
            <a:prstTxWarp prst="textNoShape">
              <a:avLst/>
            </a:prstTxWarp>
            <a:noAutofit/>
          </a:bodyPr>
          <a:lstStyle/>
          <a:p>
            <a:pPr algn="ctr">
              <a:spcAft>
                <a:spcPts val="0"/>
              </a:spcAft>
            </a:pPr>
            <a:r>
              <a:rPr lang="de-DE" sz="1500" dirty="0">
                <a:effectLst/>
                <a:latin typeface="Arial"/>
                <a:ea typeface="Calibri"/>
                <a:cs typeface="Times New Roman"/>
              </a:rPr>
              <a:t>Wahlkampf   </a:t>
            </a:r>
            <a:r>
              <a:rPr lang="de-DE" sz="1500" dirty="0" err="1" smtClean="0">
                <a:effectLst/>
                <a:latin typeface="Arial"/>
                <a:ea typeface="Calibri"/>
                <a:cs typeface="Times New Roman"/>
              </a:rPr>
              <a:t>Wahlkampf</a:t>
            </a:r>
            <a:r>
              <a:rPr lang="de-DE" sz="1500" dirty="0" smtClean="0">
                <a:effectLst/>
                <a:latin typeface="Arial"/>
                <a:ea typeface="Calibri"/>
                <a:cs typeface="Times New Roman"/>
              </a:rPr>
              <a:t>   </a:t>
            </a:r>
            <a:r>
              <a:rPr lang="de-DE" sz="1500" dirty="0" err="1" smtClean="0">
                <a:effectLst/>
                <a:latin typeface="Arial"/>
                <a:ea typeface="Calibri"/>
                <a:cs typeface="Times New Roman"/>
              </a:rPr>
              <a:t>Wahlkampf</a:t>
            </a:r>
            <a:r>
              <a:rPr lang="de-DE" sz="1500" dirty="0" smtClean="0">
                <a:effectLst/>
                <a:latin typeface="Arial"/>
                <a:ea typeface="Calibri"/>
                <a:cs typeface="Times New Roman"/>
              </a:rPr>
              <a:t>   </a:t>
            </a:r>
            <a:r>
              <a:rPr lang="de-DE" sz="1500" dirty="0" err="1" smtClean="0">
                <a:effectLst/>
                <a:latin typeface="Arial"/>
                <a:ea typeface="Calibri"/>
                <a:cs typeface="Times New Roman"/>
              </a:rPr>
              <a:t>Wahlkampf</a:t>
            </a:r>
            <a:r>
              <a:rPr lang="de-DE" sz="1500" dirty="0" smtClean="0">
                <a:effectLst/>
                <a:latin typeface="Arial"/>
                <a:ea typeface="Calibri"/>
                <a:cs typeface="Times New Roman"/>
              </a:rPr>
              <a:t>   </a:t>
            </a:r>
            <a:r>
              <a:rPr lang="de-DE" sz="1500" dirty="0" err="1" smtClean="0">
                <a:effectLst/>
                <a:latin typeface="Arial"/>
                <a:ea typeface="Calibri"/>
                <a:cs typeface="Times New Roman"/>
              </a:rPr>
              <a:t>Wahlkampf</a:t>
            </a:r>
            <a:endParaRPr lang="de-DE" sz="1100" dirty="0">
              <a:effectLst/>
              <a:latin typeface="Arial"/>
              <a:ea typeface="Calibri"/>
              <a:cs typeface="Times New Roman"/>
            </a:endParaRPr>
          </a:p>
        </p:txBody>
      </p:sp>
      <p:sp>
        <p:nvSpPr>
          <p:cNvPr id="4" name="Textfeld 15"/>
          <p:cNvSpPr txBox="1"/>
          <p:nvPr/>
        </p:nvSpPr>
        <p:spPr>
          <a:xfrm>
            <a:off x="5436096" y="125814"/>
            <a:ext cx="3513787" cy="422866"/>
          </a:xfrm>
          <a:prstGeom prst="rect">
            <a:avLst/>
          </a:prstGeom>
          <a:solidFill>
            <a:schemeClr val="accent2">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100" b="1" dirty="0" smtClean="0">
                <a:effectLst/>
                <a:latin typeface="Arial"/>
                <a:ea typeface="Calibri"/>
                <a:cs typeface="Times New Roman"/>
              </a:rPr>
              <a:t>Schritt 2</a:t>
            </a:r>
          </a:p>
          <a:p>
            <a:pPr>
              <a:spcAft>
                <a:spcPts val="0"/>
              </a:spcAft>
            </a:pPr>
            <a:r>
              <a:rPr lang="de-DE" sz="1100" b="1" dirty="0" smtClean="0">
                <a:effectLst/>
                <a:latin typeface="Arial"/>
                <a:ea typeface="Calibri"/>
                <a:cs typeface="Times New Roman"/>
              </a:rPr>
              <a:t>nur 2 Tage nach der Reichstagsauflösung</a:t>
            </a:r>
            <a:endParaRPr lang="de-DE" sz="1100" dirty="0">
              <a:effectLst/>
              <a:latin typeface="Arial"/>
              <a:ea typeface="Calibri"/>
              <a:cs typeface="Times New Roman"/>
            </a:endParaRPr>
          </a:p>
        </p:txBody>
      </p:sp>
      <p:pic>
        <p:nvPicPr>
          <p:cNvPr id="5" name="Grafik 4"/>
          <p:cNvPicPr/>
          <p:nvPr/>
        </p:nvPicPr>
        <p:blipFill>
          <a:blip r:embed="rId2" cstate="print">
            <a:extLst>
              <a:ext uri="{28A0092B-C50C-407E-A947-70E740481C1C}">
                <a14:useLocalDpi xmlns:a14="http://schemas.microsoft.com/office/drawing/2010/main" val="0"/>
              </a:ext>
            </a:extLst>
          </a:blip>
          <a:stretch>
            <a:fillRect/>
          </a:stretch>
        </p:blipFill>
        <p:spPr>
          <a:xfrm>
            <a:off x="44732" y="181744"/>
            <a:ext cx="4500000" cy="2743200"/>
          </a:xfrm>
          <a:prstGeom prst="rect">
            <a:avLst/>
          </a:prstGeom>
          <a:ln>
            <a:solidFill>
              <a:schemeClr val="tx1"/>
            </a:solidFill>
          </a:ln>
        </p:spPr>
      </p:pic>
      <p:sp>
        <p:nvSpPr>
          <p:cNvPr id="6" name="Textfeld 16"/>
          <p:cNvSpPr txBox="1"/>
          <p:nvPr/>
        </p:nvSpPr>
        <p:spPr>
          <a:xfrm>
            <a:off x="5457190" y="620688"/>
            <a:ext cx="3507298" cy="1368152"/>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400" dirty="0">
                <a:effectLst/>
                <a:latin typeface="Arial"/>
                <a:ea typeface="Calibri"/>
                <a:cs typeface="Times New Roman"/>
              </a:rPr>
              <a:t>04. Februar 1933</a:t>
            </a:r>
          </a:p>
          <a:p>
            <a:pPr marL="180340">
              <a:spcAft>
                <a:spcPts val="0"/>
              </a:spcAft>
            </a:pPr>
            <a:r>
              <a:rPr lang="de-DE" sz="1400" dirty="0">
                <a:effectLst/>
                <a:latin typeface="Arial"/>
                <a:ea typeface="Calibri"/>
                <a:cs typeface="Times New Roman"/>
              </a:rPr>
              <a:t>Auf Antrag von Adolf Hitler</a:t>
            </a:r>
          </a:p>
          <a:p>
            <a:pPr marL="180340">
              <a:spcAft>
                <a:spcPts val="0"/>
              </a:spcAft>
            </a:pPr>
            <a:r>
              <a:rPr lang="de-DE" sz="1400" b="1" dirty="0">
                <a:effectLst/>
                <a:latin typeface="Arial"/>
                <a:ea typeface="Calibri"/>
                <a:cs typeface="Times New Roman"/>
              </a:rPr>
              <a:t>Presse- und Versammlungsfreiheit</a:t>
            </a:r>
            <a:br>
              <a:rPr lang="de-DE" sz="1400" b="1" dirty="0">
                <a:effectLst/>
                <a:latin typeface="Arial"/>
                <a:ea typeface="Calibri"/>
                <a:cs typeface="Times New Roman"/>
              </a:rPr>
            </a:br>
            <a:r>
              <a:rPr lang="de-DE" sz="1400" dirty="0">
                <a:effectLst/>
                <a:latin typeface="Arial"/>
                <a:ea typeface="Calibri"/>
                <a:cs typeface="Times New Roman"/>
              </a:rPr>
              <a:t>von Reichspräsident Hindenburg </a:t>
            </a:r>
            <a:r>
              <a:rPr lang="de-DE" sz="1400" b="1" dirty="0">
                <a:effectLst/>
                <a:latin typeface="Arial"/>
                <a:ea typeface="Calibri"/>
                <a:cs typeface="Times New Roman"/>
              </a:rPr>
              <a:t>eingeschränkt</a:t>
            </a:r>
            <a:endParaRPr lang="de-DE" sz="1400" dirty="0">
              <a:effectLst/>
              <a:latin typeface="Arial"/>
              <a:ea typeface="Calibri"/>
              <a:cs typeface="Times New Roman"/>
            </a:endParaRPr>
          </a:p>
          <a:p>
            <a:pPr marL="180340">
              <a:spcAft>
                <a:spcPts val="0"/>
              </a:spcAft>
            </a:pPr>
            <a:r>
              <a:rPr lang="de-DE" sz="1400" dirty="0" err="1">
                <a:effectLst/>
                <a:latin typeface="Arial"/>
                <a:ea typeface="Calibri"/>
                <a:cs typeface="Times New Roman"/>
              </a:rPr>
              <a:t>WeimVerf</a:t>
            </a:r>
            <a:r>
              <a:rPr lang="de-DE" sz="1400" dirty="0">
                <a:effectLst/>
                <a:latin typeface="Arial"/>
                <a:ea typeface="Calibri"/>
                <a:cs typeface="Times New Roman"/>
              </a:rPr>
              <a:t> Art 48,2</a:t>
            </a:r>
          </a:p>
        </p:txBody>
      </p:sp>
      <p:pic>
        <p:nvPicPr>
          <p:cNvPr id="7" name="Grafik 6"/>
          <p:cNvPicPr/>
          <p:nvPr/>
        </p:nvPicPr>
        <p:blipFill>
          <a:blip r:embed="rId3" cstate="print">
            <a:extLst>
              <a:ext uri="{28A0092B-C50C-407E-A947-70E740481C1C}">
                <a14:useLocalDpi xmlns:a14="http://schemas.microsoft.com/office/drawing/2010/main" val="0"/>
              </a:ext>
            </a:extLst>
          </a:blip>
          <a:stretch>
            <a:fillRect/>
          </a:stretch>
        </p:blipFill>
        <p:spPr>
          <a:xfrm>
            <a:off x="44732" y="2987716"/>
            <a:ext cx="4500000" cy="967105"/>
          </a:xfrm>
          <a:prstGeom prst="rect">
            <a:avLst/>
          </a:prstGeom>
          <a:ln>
            <a:solidFill>
              <a:schemeClr val="tx1"/>
            </a:solidFill>
          </a:ln>
        </p:spPr>
      </p:pic>
      <p:pic>
        <p:nvPicPr>
          <p:cNvPr id="8" name="Grafik 7"/>
          <p:cNvPicPr/>
          <p:nvPr/>
        </p:nvPicPr>
        <p:blipFill>
          <a:blip r:embed="rId4" cstate="print">
            <a:extLst>
              <a:ext uri="{28A0092B-C50C-407E-A947-70E740481C1C}">
                <a14:useLocalDpi xmlns:a14="http://schemas.microsoft.com/office/drawing/2010/main" val="0"/>
              </a:ext>
            </a:extLst>
          </a:blip>
          <a:stretch>
            <a:fillRect/>
          </a:stretch>
        </p:blipFill>
        <p:spPr>
          <a:xfrm>
            <a:off x="35496" y="3991322"/>
            <a:ext cx="4500000" cy="2785110"/>
          </a:xfrm>
          <a:prstGeom prst="rect">
            <a:avLst/>
          </a:prstGeom>
          <a:ln>
            <a:solidFill>
              <a:schemeClr val="tx1"/>
            </a:solidFill>
          </a:ln>
        </p:spPr>
      </p:pic>
      <p:sp>
        <p:nvSpPr>
          <p:cNvPr id="9" name="Textfeld 18"/>
          <p:cNvSpPr txBox="1"/>
          <p:nvPr/>
        </p:nvSpPr>
        <p:spPr>
          <a:xfrm>
            <a:off x="5292080" y="2033140"/>
            <a:ext cx="2025650"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100" b="1" dirty="0" smtClean="0">
                <a:effectLst/>
                <a:latin typeface="Arial"/>
                <a:ea typeface="Calibri"/>
                <a:cs typeface="Times New Roman"/>
              </a:rPr>
              <a:t>Noch 29 </a:t>
            </a:r>
            <a:r>
              <a:rPr lang="de-DE" sz="1100" b="1" dirty="0">
                <a:effectLst/>
                <a:latin typeface="Arial"/>
                <a:ea typeface="Calibri"/>
                <a:cs typeface="Times New Roman"/>
              </a:rPr>
              <a:t>Tage bis zur Wahl</a:t>
            </a:r>
            <a:endParaRPr lang="de-DE" sz="1100" dirty="0">
              <a:effectLst/>
              <a:latin typeface="Arial"/>
              <a:ea typeface="Calibri"/>
              <a:cs typeface="Times New Roman"/>
            </a:endParaRPr>
          </a:p>
        </p:txBody>
      </p:sp>
      <p:sp>
        <p:nvSpPr>
          <p:cNvPr id="10" name="Textfeld 19"/>
          <p:cNvSpPr txBox="1"/>
          <p:nvPr/>
        </p:nvSpPr>
        <p:spPr>
          <a:xfrm>
            <a:off x="5457190" y="4582182"/>
            <a:ext cx="3492693" cy="1367098"/>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p>
            <a:pPr>
              <a:spcAft>
                <a:spcPts val="0"/>
              </a:spcAft>
            </a:pPr>
            <a:r>
              <a:rPr lang="de-DE" sz="1400" dirty="0">
                <a:effectLst/>
                <a:latin typeface="Arial"/>
                <a:ea typeface="Calibri"/>
                <a:cs typeface="Times New Roman"/>
              </a:rPr>
              <a:t>28. Februar 1933</a:t>
            </a:r>
          </a:p>
          <a:p>
            <a:pPr marL="180340">
              <a:spcAft>
                <a:spcPts val="0"/>
              </a:spcAft>
            </a:pPr>
            <a:r>
              <a:rPr lang="de-DE" sz="1400" dirty="0">
                <a:effectLst/>
                <a:latin typeface="Arial"/>
                <a:ea typeface="Calibri"/>
                <a:cs typeface="Times New Roman"/>
              </a:rPr>
              <a:t>Auf Antrag von Adolf Hitler</a:t>
            </a:r>
          </a:p>
          <a:p>
            <a:pPr marL="180340">
              <a:spcAft>
                <a:spcPts val="0"/>
              </a:spcAft>
            </a:pPr>
            <a:r>
              <a:rPr lang="de-DE" sz="1400" b="1" dirty="0">
                <a:effectLst/>
                <a:latin typeface="Arial"/>
                <a:ea typeface="Calibri"/>
                <a:cs typeface="Times New Roman"/>
              </a:rPr>
              <a:t>Menschenrechte „bis auf weiteres“ </a:t>
            </a:r>
            <a:r>
              <a:rPr lang="de-DE" sz="1400" dirty="0">
                <a:effectLst/>
                <a:latin typeface="Arial"/>
                <a:ea typeface="Calibri"/>
                <a:cs typeface="Times New Roman"/>
              </a:rPr>
              <a:t>von Reichspräsident </a:t>
            </a:r>
            <a:r>
              <a:rPr lang="de-DE" sz="1400" dirty="0" smtClean="0">
                <a:effectLst/>
                <a:latin typeface="Arial"/>
                <a:ea typeface="Calibri"/>
                <a:cs typeface="Times New Roman"/>
              </a:rPr>
              <a:t>Hindenburg </a:t>
            </a:r>
            <a:r>
              <a:rPr lang="de-DE" sz="1400" b="1" dirty="0" err="1">
                <a:effectLst/>
                <a:latin typeface="Arial"/>
                <a:ea typeface="Calibri"/>
                <a:cs typeface="Times New Roman"/>
              </a:rPr>
              <a:t>abgeschafftt</a:t>
            </a:r>
            <a:r>
              <a:rPr lang="de-DE" sz="1400" b="1" dirty="0">
                <a:effectLst/>
                <a:latin typeface="Arial"/>
                <a:ea typeface="Calibri"/>
                <a:cs typeface="Times New Roman"/>
              </a:rPr>
              <a:t/>
            </a:r>
            <a:br>
              <a:rPr lang="de-DE" sz="1400" b="1" dirty="0">
                <a:effectLst/>
                <a:latin typeface="Arial"/>
                <a:ea typeface="Calibri"/>
                <a:cs typeface="Times New Roman"/>
              </a:rPr>
            </a:br>
            <a:r>
              <a:rPr lang="de-DE" sz="1400" dirty="0" err="1">
                <a:effectLst/>
                <a:latin typeface="Arial"/>
                <a:ea typeface="Calibri"/>
                <a:cs typeface="Times New Roman"/>
              </a:rPr>
              <a:t>WeimVerf</a:t>
            </a:r>
            <a:r>
              <a:rPr lang="de-DE" sz="1400" dirty="0">
                <a:effectLst/>
                <a:latin typeface="Arial"/>
                <a:ea typeface="Calibri"/>
                <a:cs typeface="Times New Roman"/>
              </a:rPr>
              <a:t> Art 48,2</a:t>
            </a:r>
          </a:p>
        </p:txBody>
      </p:sp>
      <p:sp>
        <p:nvSpPr>
          <p:cNvPr id="11" name="Textfeld 20"/>
          <p:cNvSpPr txBox="1"/>
          <p:nvPr/>
        </p:nvSpPr>
        <p:spPr>
          <a:xfrm>
            <a:off x="5436096" y="6194256"/>
            <a:ext cx="2890192" cy="2590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100" b="1" dirty="0" smtClean="0">
                <a:effectLst/>
                <a:latin typeface="Arial"/>
                <a:ea typeface="Calibri"/>
                <a:cs typeface="Times New Roman"/>
              </a:rPr>
              <a:t>Nur noch 5 </a:t>
            </a:r>
            <a:r>
              <a:rPr lang="de-DE" sz="1100" b="1" dirty="0">
                <a:effectLst/>
                <a:latin typeface="Arial"/>
                <a:ea typeface="Calibri"/>
                <a:cs typeface="Times New Roman"/>
              </a:rPr>
              <a:t>Tage bis zur Wahl</a:t>
            </a:r>
            <a:endParaRPr lang="de-DE" sz="1100" dirty="0">
              <a:effectLst/>
              <a:latin typeface="Arial"/>
              <a:ea typeface="Calibri"/>
              <a:cs typeface="Times New Roman"/>
            </a:endParaRPr>
          </a:p>
        </p:txBody>
      </p:sp>
      <p:sp>
        <p:nvSpPr>
          <p:cNvPr id="12" name="Textfeld 15"/>
          <p:cNvSpPr txBox="1"/>
          <p:nvPr/>
        </p:nvSpPr>
        <p:spPr>
          <a:xfrm>
            <a:off x="5452040" y="3990588"/>
            <a:ext cx="3488784" cy="547112"/>
          </a:xfrm>
          <a:prstGeom prst="rect">
            <a:avLst/>
          </a:prstGeom>
          <a:solidFill>
            <a:schemeClr val="accent2">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100" b="1" dirty="0" smtClean="0">
                <a:effectLst/>
                <a:latin typeface="Arial"/>
                <a:ea typeface="Calibri"/>
                <a:cs typeface="Times New Roman"/>
              </a:rPr>
              <a:t>Schritt 3</a:t>
            </a:r>
          </a:p>
          <a:p>
            <a:pPr>
              <a:spcAft>
                <a:spcPts val="0"/>
              </a:spcAft>
            </a:pPr>
            <a:r>
              <a:rPr lang="de-DE" sz="1100" b="1" dirty="0" smtClean="0">
                <a:effectLst/>
                <a:latin typeface="Arial"/>
                <a:ea typeface="Calibri"/>
                <a:cs typeface="Times New Roman"/>
              </a:rPr>
              <a:t>nur 24 Tage nach der Einschränkung der Presse- und Versammlungsfreiheiterst</a:t>
            </a:r>
            <a:endParaRPr lang="de-DE" sz="1100" dirty="0">
              <a:effectLst/>
              <a:latin typeface="Arial"/>
              <a:ea typeface="Calibri"/>
              <a:cs typeface="Times New Roman"/>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7368"/>
            <a:ext cx="3967271" cy="66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323528" y="3717032"/>
            <a:ext cx="3967271" cy="2988000"/>
          </a:xfrm>
          <a:prstGeom prst="rect">
            <a:avLst/>
          </a:prstGeom>
          <a:noFill/>
          <a:ln w="50800" cmpd="sng">
            <a:solidFill>
              <a:srgbClr val="FF0000"/>
            </a:solidFill>
          </a:ln>
        </p:spPr>
        <p:txBody>
          <a:bodyPr wrap="square" rtlCol="0">
            <a:spAutoFit/>
          </a:bodyPr>
          <a:lstStyle/>
          <a:p>
            <a:endParaRPr lang="de-DE" dirty="0"/>
          </a:p>
        </p:txBody>
      </p:sp>
    </p:spTree>
    <p:extLst>
      <p:ext uri="{BB962C8B-B14F-4D97-AF65-F5344CB8AC3E}">
        <p14:creationId xmlns:p14="http://schemas.microsoft.com/office/powerpoint/2010/main" val="37264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68" y="1017672"/>
            <a:ext cx="4500000" cy="3719718"/>
          </a:xfrm>
          <a:prstGeom prst="rect">
            <a:avLst/>
          </a:prstGeom>
          <a:ln>
            <a:solidFill>
              <a:schemeClr val="tx1"/>
            </a:solidFill>
          </a:ln>
        </p:spPr>
      </p:pic>
      <p:sp>
        <p:nvSpPr>
          <p:cNvPr id="4" name="Textfeld 5"/>
          <p:cNvSpPr txBox="1"/>
          <p:nvPr/>
        </p:nvSpPr>
        <p:spPr>
          <a:xfrm>
            <a:off x="755576" y="116632"/>
            <a:ext cx="3816424" cy="738664"/>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a:spcAft>
                <a:spcPts val="0"/>
              </a:spcAft>
            </a:pPr>
            <a:r>
              <a:rPr lang="de-DE" sz="1400" b="1" dirty="0">
                <a:effectLst/>
                <a:latin typeface="Arial"/>
                <a:ea typeface="Calibri"/>
                <a:cs typeface="Times New Roman"/>
              </a:rPr>
              <a:t>05. März 1933</a:t>
            </a:r>
            <a:endParaRPr lang="de-DE" sz="1400" dirty="0">
              <a:effectLst/>
              <a:latin typeface="Arial"/>
              <a:ea typeface="Calibri"/>
              <a:cs typeface="Times New Roman"/>
            </a:endParaRPr>
          </a:p>
          <a:p>
            <a:pPr marL="180340">
              <a:spcAft>
                <a:spcPts val="0"/>
              </a:spcAft>
            </a:pPr>
            <a:r>
              <a:rPr lang="de-DE" sz="1400" b="1" dirty="0">
                <a:effectLst/>
                <a:latin typeface="Arial"/>
                <a:ea typeface="Calibri"/>
                <a:cs typeface="Times New Roman"/>
              </a:rPr>
              <a:t>Reichstagswahlen</a:t>
            </a:r>
            <a:br>
              <a:rPr lang="de-DE" sz="1400" b="1" dirty="0">
                <a:effectLst/>
                <a:latin typeface="Arial"/>
                <a:ea typeface="Calibri"/>
                <a:cs typeface="Times New Roman"/>
              </a:rPr>
            </a:br>
            <a:r>
              <a:rPr lang="de-DE" sz="1400" dirty="0">
                <a:effectLst/>
                <a:latin typeface="Arial"/>
                <a:ea typeface="Calibri"/>
                <a:cs typeface="Times New Roman"/>
              </a:rPr>
              <a:t>&amp; Wahl des Preußischen Landtags</a:t>
            </a:r>
          </a:p>
        </p:txBody>
      </p:sp>
      <p:pic>
        <p:nvPicPr>
          <p:cNvPr id="6" name="Grafik 5"/>
          <p:cNvPicPr/>
          <p:nvPr/>
        </p:nvPicPr>
        <p:blipFill rotWithShape="1">
          <a:blip r:embed="rId3" cstate="print">
            <a:extLst>
              <a:ext uri="{28A0092B-C50C-407E-A947-70E740481C1C}">
                <a14:useLocalDpi xmlns:a14="http://schemas.microsoft.com/office/drawing/2010/main" val="0"/>
              </a:ext>
            </a:extLst>
          </a:blip>
          <a:srcRect t="67924" r="74164"/>
          <a:stretch/>
        </p:blipFill>
        <p:spPr bwMode="auto">
          <a:xfrm>
            <a:off x="5004048" y="1017672"/>
            <a:ext cx="2880320" cy="280831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Rechteck 6"/>
          <p:cNvSpPr/>
          <p:nvPr/>
        </p:nvSpPr>
        <p:spPr>
          <a:xfrm>
            <a:off x="72000" y="6207695"/>
            <a:ext cx="8892488" cy="461665"/>
          </a:xfrm>
          <a:prstGeom prst="rect">
            <a:avLst/>
          </a:prstGeom>
          <a:solidFill>
            <a:schemeClr val="bg2"/>
          </a:solidFill>
        </p:spPr>
        <p:txBody>
          <a:bodyPr wrap="square">
            <a:spAutoFit/>
          </a:bodyPr>
          <a:lstStyle/>
          <a:p>
            <a:pPr algn="ctr"/>
            <a:r>
              <a:rPr lang="de-DE" sz="2400" b="1" dirty="0">
                <a:latin typeface="Arial" panose="020B0604020202020204" pitchFamily="34" charset="0"/>
                <a:cs typeface="Arial" panose="020B0604020202020204" pitchFamily="34" charset="0"/>
              </a:rPr>
              <a:t>Mehr als die Hälfte der Wähler hatte </a:t>
            </a:r>
            <a:r>
              <a:rPr lang="de-DE" sz="2400" b="1" dirty="0" smtClean="0">
                <a:latin typeface="Arial" panose="020B0604020202020204" pitchFamily="34" charset="0"/>
                <a:cs typeface="Arial" panose="020B0604020202020204" pitchFamily="34" charset="0"/>
              </a:rPr>
              <a:t>Hitler nicht </a:t>
            </a:r>
            <a:r>
              <a:rPr lang="de-DE" sz="2400" b="1" dirty="0">
                <a:latin typeface="Arial" panose="020B0604020202020204" pitchFamily="34" charset="0"/>
                <a:cs typeface="Arial" panose="020B0604020202020204" pitchFamily="34" charset="0"/>
              </a:rPr>
              <a:t>gewählt!</a:t>
            </a:r>
            <a:endParaRPr lang="de-DE" dirty="0">
              <a:latin typeface="Arial" panose="020B0604020202020204" pitchFamily="34" charset="0"/>
              <a:cs typeface="Arial" panose="020B0604020202020204" pitchFamily="34" charset="0"/>
            </a:endParaRPr>
          </a:p>
        </p:txBody>
      </p:sp>
      <p:graphicFrame>
        <p:nvGraphicFramePr>
          <p:cNvPr id="10" name="Tabelle 9"/>
          <p:cNvGraphicFramePr>
            <a:graphicFrameLocks noGrp="1"/>
          </p:cNvGraphicFramePr>
          <p:nvPr>
            <p:extLst>
              <p:ext uri="{D42A27DB-BD31-4B8C-83A1-F6EECF244321}">
                <p14:modId xmlns:p14="http://schemas.microsoft.com/office/powerpoint/2010/main" val="3418257168"/>
              </p:ext>
            </p:extLst>
          </p:nvPr>
        </p:nvGraphicFramePr>
        <p:xfrm>
          <a:off x="5043760" y="3912071"/>
          <a:ext cx="2768600" cy="2181225"/>
        </p:xfrm>
        <a:graphic>
          <a:graphicData uri="http://schemas.openxmlformats.org/drawingml/2006/table">
            <a:tbl>
              <a:tblPr>
                <a:tableStyleId>{5C22544A-7EE6-4342-B048-85BDC9FD1C3A}</a:tableStyleId>
              </a:tblPr>
              <a:tblGrid>
                <a:gridCol w="2004848"/>
                <a:gridCol w="763752"/>
              </a:tblGrid>
              <a:tr h="190500">
                <a:tc gridSpan="2">
                  <a:txBody>
                    <a:bodyPr/>
                    <a:lstStyle/>
                    <a:p>
                      <a:pPr algn="l" fontAlgn="ctr"/>
                      <a:r>
                        <a:rPr lang="de-DE" sz="1100" u="none" strike="noStrike" dirty="0">
                          <a:effectLst/>
                          <a:latin typeface="Arial" panose="020B0604020202020204" pitchFamily="34" charset="0"/>
                          <a:cs typeface="Arial" panose="020B0604020202020204" pitchFamily="34" charset="0"/>
                        </a:rPr>
                        <a:t>Reichstagswahl 5. März 1933</a:t>
                      </a:r>
                      <a:endParaRPr lang="de-DE"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endParaRPr lang="de-DE"/>
                    </a:p>
                  </a:txBody>
                  <a:tcPr/>
                </a:tc>
              </a:tr>
              <a:tr h="190500">
                <a:tc>
                  <a:txBody>
                    <a:bodyPr/>
                    <a:lstStyle/>
                    <a:p>
                      <a:pPr algn="l" fontAlgn="ctr"/>
                      <a:r>
                        <a:rPr lang="de-DE" sz="1100" b="1" u="none" strike="noStrike" dirty="0">
                          <a:effectLst/>
                          <a:latin typeface="Arial" panose="020B0604020202020204" pitchFamily="34" charset="0"/>
                          <a:cs typeface="Arial" panose="020B0604020202020204" pitchFamily="34" charset="0"/>
                        </a:rPr>
                        <a:t>Ergebnisse in Württemberg</a:t>
                      </a:r>
                      <a:endParaRPr lang="de-DE"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de-DE" sz="1100" u="none" strike="noStrike">
                          <a:effectLst/>
                          <a:latin typeface="Arial" panose="020B0604020202020204" pitchFamily="34" charset="0"/>
                          <a:cs typeface="Arial" panose="020B0604020202020204" pitchFamily="34" charset="0"/>
                        </a:rPr>
                        <a:t> </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Wahlbeteiligung </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a:effectLst/>
                          <a:latin typeface="Arial" panose="020B0604020202020204" pitchFamily="34" charset="0"/>
                          <a:cs typeface="Arial" panose="020B0604020202020204" pitchFamily="34" charset="0"/>
                        </a:rPr>
                        <a:t>85,73%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NSDAP</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dirty="0">
                          <a:effectLst/>
                          <a:latin typeface="Arial" panose="020B0604020202020204" pitchFamily="34" charset="0"/>
                          <a:cs typeface="Arial" panose="020B0604020202020204" pitchFamily="34" charset="0"/>
                        </a:rPr>
                        <a:t>42,00%</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Zentrum</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a:effectLst/>
                          <a:latin typeface="Arial" panose="020B0604020202020204" pitchFamily="34" charset="0"/>
                          <a:cs typeface="Arial" panose="020B0604020202020204" pitchFamily="34" charset="0"/>
                        </a:rPr>
                        <a:t>16,94%</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SPD</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a:effectLst/>
                          <a:latin typeface="Arial" panose="020B0604020202020204" pitchFamily="34" charset="0"/>
                          <a:cs typeface="Arial" panose="020B0604020202020204" pitchFamily="34" charset="0"/>
                        </a:rPr>
                        <a:t>15,03%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KPD</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a:effectLst/>
                          <a:latin typeface="Arial" panose="020B0604020202020204" pitchFamily="34" charset="0"/>
                          <a:cs typeface="Arial" panose="020B0604020202020204" pitchFamily="34" charset="0"/>
                        </a:rPr>
                        <a:t>9,33%</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Bauern- </a:t>
                      </a:r>
                      <a:r>
                        <a:rPr lang="de-DE" sz="1100" u="none" strike="noStrike" dirty="0" err="1">
                          <a:effectLst/>
                          <a:latin typeface="Arial" panose="020B0604020202020204" pitchFamily="34" charset="0"/>
                          <a:cs typeface="Arial" panose="020B0604020202020204" pitchFamily="34" charset="0"/>
                        </a:rPr>
                        <a:t>un</a:t>
                      </a:r>
                      <a:r>
                        <a:rPr lang="de-DE" sz="1100" u="none" strike="noStrike" dirty="0">
                          <a:effectLst/>
                          <a:latin typeface="Arial" panose="020B0604020202020204" pitchFamily="34" charset="0"/>
                          <a:cs typeface="Arial" panose="020B0604020202020204" pitchFamily="34" charset="0"/>
                        </a:rPr>
                        <a:t> Weingärtner</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a:effectLst/>
                          <a:latin typeface="Arial" panose="020B0604020202020204" pitchFamily="34" charset="0"/>
                          <a:cs typeface="Arial" panose="020B0604020202020204" pitchFamily="34" charset="0"/>
                        </a:rPr>
                        <a:t>5,38%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Kampffront </a:t>
                      </a:r>
                      <a:r>
                        <a:rPr lang="de-DE" sz="1100" u="none" strike="noStrike" dirty="0" err="1">
                          <a:effectLst/>
                          <a:latin typeface="Arial" panose="020B0604020202020204" pitchFamily="34" charset="0"/>
                          <a:cs typeface="Arial" panose="020B0604020202020204" pitchFamily="34" charset="0"/>
                        </a:rPr>
                        <a:t>swarz</a:t>
                      </a:r>
                      <a:r>
                        <a:rPr lang="de-DE" sz="1100" u="none" strike="noStrike" dirty="0">
                          <a:effectLst/>
                          <a:latin typeface="Arial" panose="020B0604020202020204" pitchFamily="34" charset="0"/>
                          <a:cs typeface="Arial" panose="020B0604020202020204" pitchFamily="34" charset="0"/>
                        </a:rPr>
                        <a:t>-weiß-rot</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a:effectLst/>
                          <a:latin typeface="Arial" panose="020B0604020202020204" pitchFamily="34" charset="0"/>
                          <a:cs typeface="Arial" panose="020B0604020202020204" pitchFamily="34" charset="0"/>
                        </a:rPr>
                        <a:t>5,17%</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Christlich-sozialer Volksdienst</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a:effectLst/>
                          <a:latin typeface="Arial" panose="020B0604020202020204" pitchFamily="34" charset="0"/>
                          <a:cs typeface="Arial" panose="020B0604020202020204" pitchFamily="34" charset="0"/>
                        </a:rPr>
                        <a:t>3,18%</a:t>
                      </a:r>
                      <a:endParaRPr lang="de-DE"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200025">
                <a:tc>
                  <a:txBody>
                    <a:bodyPr/>
                    <a:lstStyle/>
                    <a:p>
                      <a:pPr algn="l" fontAlgn="ctr"/>
                      <a:r>
                        <a:rPr lang="de-DE" sz="1100" u="none" strike="noStrike" dirty="0">
                          <a:effectLst/>
                          <a:latin typeface="Arial" panose="020B0604020202020204" pitchFamily="34" charset="0"/>
                          <a:cs typeface="Arial" panose="020B0604020202020204" pitchFamily="34" charset="0"/>
                        </a:rPr>
                        <a:t>DDP</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de-DE" sz="1100" u="none" strike="noStrike" dirty="0">
                          <a:effectLst/>
                          <a:latin typeface="Arial" panose="020B0604020202020204" pitchFamily="34" charset="0"/>
                          <a:cs typeface="Arial" panose="020B0604020202020204" pitchFamily="34" charset="0"/>
                        </a:rPr>
                        <a:t>2,17%</a:t>
                      </a:r>
                      <a:endParaRPr lang="de-DE"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bl>
          </a:graphicData>
        </a:graphic>
      </p:graphicFrame>
      <p:sp>
        <p:nvSpPr>
          <p:cNvPr id="11" name="Textfeld 10"/>
          <p:cNvSpPr txBox="1"/>
          <p:nvPr/>
        </p:nvSpPr>
        <p:spPr>
          <a:xfrm>
            <a:off x="7884368" y="5589240"/>
            <a:ext cx="1080120" cy="507831"/>
          </a:xfrm>
          <a:prstGeom prst="rect">
            <a:avLst/>
          </a:prstGeom>
          <a:noFill/>
        </p:spPr>
        <p:txBody>
          <a:bodyPr wrap="square" rtlCol="0">
            <a:spAutoFit/>
          </a:bodyPr>
          <a:lstStyle/>
          <a:p>
            <a:r>
              <a:rPr lang="de-DE" sz="1100" dirty="0" smtClean="0">
                <a:latin typeface="Arial" panose="020B0604020202020204" pitchFamily="34" charset="0"/>
                <a:cs typeface="Arial" panose="020B0604020202020204" pitchFamily="34" charset="0"/>
              </a:rPr>
              <a:t>Quelle: </a:t>
            </a:r>
            <a:r>
              <a:rPr lang="de-DE" sz="800" dirty="0" err="1" smtClean="0">
                <a:latin typeface="Arial" panose="020B0604020202020204" pitchFamily="34" charset="0"/>
                <a:cs typeface="Arial" panose="020B0604020202020204" pitchFamily="34" charset="0"/>
              </a:rPr>
              <a:t>StatJBDR</a:t>
            </a:r>
            <a:r>
              <a:rPr lang="de-DE" sz="800" dirty="0" smtClean="0">
                <a:latin typeface="Arial" panose="020B0604020202020204" pitchFamily="34" charset="0"/>
                <a:cs typeface="Arial" panose="020B0604020202020204" pitchFamily="34" charset="0"/>
              </a:rPr>
              <a:t> 1933,</a:t>
            </a:r>
            <a:br>
              <a:rPr lang="de-DE" sz="800" dirty="0" smtClean="0">
                <a:latin typeface="Arial" panose="020B0604020202020204" pitchFamily="34" charset="0"/>
                <a:cs typeface="Arial" panose="020B0604020202020204" pitchFamily="34" charset="0"/>
              </a:rPr>
            </a:br>
            <a:r>
              <a:rPr lang="de-DE" sz="800" dirty="0" smtClean="0">
                <a:latin typeface="Arial" panose="020B0604020202020204" pitchFamily="34" charset="0"/>
                <a:cs typeface="Arial" panose="020B0604020202020204" pitchFamily="34" charset="0"/>
              </a:rPr>
              <a:t>S. 540</a:t>
            </a:r>
            <a:endParaRPr lang="de-DE" sz="800" dirty="0">
              <a:latin typeface="Arial" panose="020B0604020202020204" pitchFamily="34" charset="0"/>
              <a:cs typeface="Arial" panose="020B0604020202020204" pitchFamily="34" charset="0"/>
            </a:endParaRPr>
          </a:p>
        </p:txBody>
      </p:sp>
      <p:sp>
        <p:nvSpPr>
          <p:cNvPr id="12" name="Textfeld 11"/>
          <p:cNvSpPr txBox="1"/>
          <p:nvPr/>
        </p:nvSpPr>
        <p:spPr>
          <a:xfrm>
            <a:off x="7908234" y="3318153"/>
            <a:ext cx="1080120" cy="507831"/>
          </a:xfrm>
          <a:prstGeom prst="rect">
            <a:avLst/>
          </a:prstGeom>
          <a:noFill/>
        </p:spPr>
        <p:txBody>
          <a:bodyPr wrap="square" rtlCol="0">
            <a:spAutoFit/>
          </a:bodyPr>
          <a:lstStyle/>
          <a:p>
            <a:r>
              <a:rPr lang="de-DE" sz="1100" dirty="0" smtClean="0">
                <a:latin typeface="Arial" panose="020B0604020202020204" pitchFamily="34" charset="0"/>
                <a:cs typeface="Arial" panose="020B0604020202020204" pitchFamily="34" charset="0"/>
              </a:rPr>
              <a:t>Quelle: </a:t>
            </a:r>
            <a:r>
              <a:rPr lang="de-DE" sz="800" dirty="0" smtClean="0">
                <a:latin typeface="Arial" panose="020B0604020202020204" pitchFamily="34" charset="0"/>
                <a:cs typeface="Arial" panose="020B0604020202020204" pitchFamily="34" charset="0"/>
              </a:rPr>
              <a:t>Grenzbote, 6.3.1933, S. 1</a:t>
            </a:r>
            <a:endParaRPr lang="de-DE"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8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15"/>
          <p:cNvSpPr txBox="1"/>
          <p:nvPr/>
        </p:nvSpPr>
        <p:spPr>
          <a:xfrm>
            <a:off x="107504" y="44624"/>
            <a:ext cx="4968552" cy="430887"/>
          </a:xfrm>
          <a:prstGeom prst="rect">
            <a:avLst/>
          </a:prstGeom>
          <a:solidFill>
            <a:schemeClr val="accent2">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marL="628650" indent="-628650">
              <a:spcAft>
                <a:spcPts val="0"/>
              </a:spcAft>
            </a:pPr>
            <a:r>
              <a:rPr lang="de-DE" sz="1100" b="1" dirty="0">
                <a:latin typeface="Arial"/>
                <a:ea typeface="Calibri"/>
                <a:cs typeface="Times New Roman"/>
              </a:rPr>
              <a:t>Schritt </a:t>
            </a:r>
            <a:r>
              <a:rPr lang="de-DE" sz="1100" b="1" dirty="0" smtClean="0">
                <a:latin typeface="Arial"/>
                <a:ea typeface="Calibri"/>
                <a:cs typeface="Times New Roman"/>
              </a:rPr>
              <a:t>4  </a:t>
            </a:r>
            <a:r>
              <a:rPr lang="de-DE" sz="1100" b="1" dirty="0" smtClean="0">
                <a:effectLst/>
                <a:latin typeface="Arial"/>
                <a:ea typeface="Calibri"/>
                <a:cs typeface="Times New Roman"/>
              </a:rPr>
              <a:t>Folge der Reichstagswahl</a:t>
            </a:r>
            <a:br>
              <a:rPr lang="de-DE" sz="1100" b="1" dirty="0" smtClean="0">
                <a:effectLst/>
                <a:latin typeface="Arial"/>
                <a:ea typeface="Calibri"/>
                <a:cs typeface="Times New Roman"/>
              </a:rPr>
            </a:br>
            <a:r>
              <a:rPr lang="de-DE" sz="1100" b="1" dirty="0" smtClean="0">
                <a:effectLst/>
                <a:latin typeface="Arial"/>
                <a:ea typeface="Calibri"/>
                <a:cs typeface="Times New Roman"/>
              </a:rPr>
              <a:t>Schleichende </a:t>
            </a:r>
            <a:r>
              <a:rPr lang="de-DE" sz="1100" b="1" dirty="0" err="1" smtClean="0">
                <a:effectLst/>
                <a:latin typeface="Arial"/>
                <a:ea typeface="Calibri"/>
                <a:cs typeface="Times New Roman"/>
              </a:rPr>
              <a:t>Nazifizierung</a:t>
            </a:r>
            <a:r>
              <a:rPr lang="de-DE" sz="1100" b="1" dirty="0" smtClean="0">
                <a:effectLst/>
                <a:latin typeface="Arial"/>
                <a:ea typeface="Calibri"/>
                <a:cs typeface="Times New Roman"/>
              </a:rPr>
              <a:t> der Länder - Beispiel Württemberg</a:t>
            </a:r>
            <a:endParaRPr lang="de-DE" sz="1100" dirty="0">
              <a:effectLst/>
              <a:latin typeface="Arial"/>
              <a:ea typeface="Calibri"/>
              <a:cs typeface="Times New Roman"/>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012" y="522088"/>
            <a:ext cx="4500000" cy="890688"/>
          </a:xfrm>
          <a:prstGeom prst="rect">
            <a:avLst/>
          </a:prstGeom>
          <a:ln>
            <a:solidFill>
              <a:schemeClr val="tx1"/>
            </a:solidFill>
          </a:ln>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548680"/>
            <a:ext cx="4500000" cy="2804563"/>
          </a:xfrm>
          <a:prstGeom prst="rect">
            <a:avLst/>
          </a:prstGeom>
          <a:ln>
            <a:solidFill>
              <a:schemeClr val="tx1"/>
            </a:solidFill>
          </a:ln>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407613"/>
            <a:ext cx="4500000" cy="3270983"/>
          </a:xfrm>
          <a:prstGeom prst="rect">
            <a:avLst/>
          </a:prstGeom>
          <a:ln>
            <a:solidFill>
              <a:schemeClr val="tx1"/>
            </a:solidFill>
          </a:ln>
        </p:spPr>
      </p:pic>
      <p:sp>
        <p:nvSpPr>
          <p:cNvPr id="7" name="Pfeil nach unten 6"/>
          <p:cNvSpPr/>
          <p:nvPr/>
        </p:nvSpPr>
        <p:spPr>
          <a:xfrm>
            <a:off x="179512" y="980728"/>
            <a:ext cx="540000" cy="360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Textfeld 7"/>
          <p:cNvSpPr txBox="1"/>
          <p:nvPr/>
        </p:nvSpPr>
        <p:spPr>
          <a:xfrm>
            <a:off x="61324" y="1375832"/>
            <a:ext cx="4506362" cy="830997"/>
          </a:xfrm>
          <a:prstGeom prst="rect">
            <a:avLst/>
          </a:prstGeom>
          <a:noFill/>
        </p:spPr>
        <p:txBody>
          <a:bodyPr wrap="none" rtlCol="0">
            <a:spAutoFit/>
          </a:bodyPr>
          <a:lstStyle/>
          <a:p>
            <a:pPr marL="360363" indent="-360363"/>
            <a:r>
              <a:rPr lang="de-DE" sz="1200" b="1" dirty="0" smtClean="0">
                <a:latin typeface="Arial" panose="020B0604020202020204" pitchFamily="34" charset="0"/>
                <a:cs typeface="Arial" panose="020B0604020202020204" pitchFamily="34" charset="0"/>
              </a:rPr>
              <a:t>8. März 1933</a:t>
            </a:r>
          </a:p>
          <a:p>
            <a:pPr marL="360363" indent="-360363"/>
            <a:r>
              <a:rPr lang="de-DE" sz="1200" dirty="0" smtClean="0">
                <a:latin typeface="Arial" panose="020B0604020202020204" pitchFamily="34" charset="0"/>
                <a:cs typeface="Arial" panose="020B0604020202020204" pitchFamily="34" charset="0"/>
              </a:rPr>
              <a:t>Christian Mergenthaler (NSDAP) seit 1932 Landtagspräsident:</a:t>
            </a:r>
            <a:br>
              <a:rPr lang="de-DE" sz="1200" dirty="0" smtClean="0">
                <a:latin typeface="Arial" panose="020B0604020202020204" pitchFamily="34" charset="0"/>
                <a:cs typeface="Arial" panose="020B0604020202020204" pitchFamily="34" charset="0"/>
              </a:rPr>
            </a:br>
            <a:r>
              <a:rPr lang="de-DE" sz="1200" b="1" dirty="0" smtClean="0">
                <a:latin typeface="Arial" panose="020B0604020202020204" pitchFamily="34" charset="0"/>
                <a:cs typeface="Arial" panose="020B0604020202020204" pitchFamily="34" charset="0"/>
              </a:rPr>
              <a:t>„Beginn der nationalen Revolution in Württemberg“</a:t>
            </a:r>
            <a:br>
              <a:rPr lang="de-DE" sz="1200" b="1" dirty="0" smtClean="0">
                <a:latin typeface="Arial" panose="020B0604020202020204" pitchFamily="34" charset="0"/>
                <a:cs typeface="Arial" panose="020B0604020202020204" pitchFamily="34" charset="0"/>
              </a:rPr>
            </a:br>
            <a:r>
              <a:rPr lang="de-DE" sz="1200" dirty="0" smtClean="0">
                <a:latin typeface="Arial" panose="020B0604020202020204" pitchFamily="34" charset="0"/>
                <a:cs typeface="Arial" panose="020B0604020202020204" pitchFamily="34" charset="0"/>
              </a:rPr>
              <a:t>Hakenkreuzflagge auf Landtagsgebäude </a:t>
            </a:r>
            <a:endParaRPr lang="de-DE" sz="1200" dirty="0">
              <a:latin typeface="Arial" panose="020B0604020202020204" pitchFamily="34" charset="0"/>
              <a:cs typeface="Arial" panose="020B0604020202020204" pitchFamily="34" charset="0"/>
            </a:endParaRPr>
          </a:p>
        </p:txBody>
      </p:sp>
      <p:sp>
        <p:nvSpPr>
          <p:cNvPr id="9" name="Pfeil nach unten 8"/>
          <p:cNvSpPr/>
          <p:nvPr/>
        </p:nvSpPr>
        <p:spPr>
          <a:xfrm>
            <a:off x="178632" y="2206829"/>
            <a:ext cx="540000" cy="360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Textfeld 9"/>
          <p:cNvSpPr txBox="1"/>
          <p:nvPr/>
        </p:nvSpPr>
        <p:spPr>
          <a:xfrm>
            <a:off x="37912" y="2636912"/>
            <a:ext cx="4390072" cy="830997"/>
          </a:xfrm>
          <a:prstGeom prst="rect">
            <a:avLst/>
          </a:prstGeom>
          <a:noFill/>
        </p:spPr>
        <p:txBody>
          <a:bodyPr wrap="square" rtlCol="0">
            <a:spAutoFit/>
          </a:bodyPr>
          <a:lstStyle/>
          <a:p>
            <a:pPr marL="360363" indent="-360363"/>
            <a:r>
              <a:rPr lang="de-DE" sz="1200" b="1" dirty="0" smtClean="0">
                <a:latin typeface="Arial" panose="020B0604020202020204" pitchFamily="34" charset="0"/>
                <a:cs typeface="Arial" panose="020B0604020202020204" pitchFamily="34" charset="0"/>
              </a:rPr>
              <a:t>9. März 1933</a:t>
            </a:r>
          </a:p>
          <a:p>
            <a:r>
              <a:rPr lang="de-DE" sz="1200" dirty="0" smtClean="0">
                <a:latin typeface="Arial" panose="020B0604020202020204" pitchFamily="34" charset="0"/>
                <a:cs typeface="Arial" panose="020B0604020202020204" pitchFamily="34" charset="0"/>
              </a:rPr>
              <a:t>Reichsinnenminister Frick (NSDAP) ernennt</a:t>
            </a:r>
            <a:br>
              <a:rPr lang="de-DE" sz="1200" dirty="0" smtClean="0">
                <a:latin typeface="Arial" panose="020B0604020202020204" pitchFamily="34" charset="0"/>
                <a:cs typeface="Arial" panose="020B0604020202020204" pitchFamily="34" charset="0"/>
              </a:rPr>
            </a:br>
            <a:r>
              <a:rPr lang="de-DE" sz="1200" b="1" dirty="0" smtClean="0">
                <a:latin typeface="Arial" panose="020B0604020202020204" pitchFamily="34" charset="0"/>
                <a:cs typeface="Arial" panose="020B0604020202020204" pitchFamily="34" charset="0"/>
              </a:rPr>
              <a:t>SA-Gruppenführer von </a:t>
            </a:r>
            <a:r>
              <a:rPr lang="de-DE" sz="1200" b="1" dirty="0" err="1" smtClean="0">
                <a:latin typeface="Arial" panose="020B0604020202020204" pitchFamily="34" charset="0"/>
                <a:cs typeface="Arial" panose="020B0604020202020204" pitchFamily="34" charset="0"/>
              </a:rPr>
              <a:t>Jagow</a:t>
            </a:r>
            <a:r>
              <a:rPr lang="de-DE" sz="1200" dirty="0" smtClean="0">
                <a:latin typeface="Arial" panose="020B0604020202020204" pitchFamily="34" charset="0"/>
                <a:cs typeface="Arial" panose="020B0604020202020204" pitchFamily="34" charset="0"/>
              </a:rPr>
              <a:t> zum </a:t>
            </a:r>
            <a:r>
              <a:rPr lang="de-DE" sz="1200" b="1" dirty="0" smtClean="0">
                <a:latin typeface="Arial" panose="020B0604020202020204" pitchFamily="34" charset="0"/>
                <a:cs typeface="Arial" panose="020B0604020202020204" pitchFamily="34" charset="0"/>
              </a:rPr>
              <a:t>Reichspolizeikommissar für Württemberg.</a:t>
            </a:r>
            <a:endParaRPr lang="de-DE" sz="400" b="1" dirty="0" smtClean="0">
              <a:latin typeface="Arial" panose="020B0604020202020204" pitchFamily="34" charset="0"/>
              <a:cs typeface="Arial" panose="020B0604020202020204" pitchFamily="34" charset="0"/>
            </a:endParaRPr>
          </a:p>
        </p:txBody>
      </p:sp>
      <p:sp>
        <p:nvSpPr>
          <p:cNvPr id="11" name="Pfeil nach unten 10"/>
          <p:cNvSpPr/>
          <p:nvPr/>
        </p:nvSpPr>
        <p:spPr>
          <a:xfrm>
            <a:off x="151804" y="4077072"/>
            <a:ext cx="540000" cy="360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Textfeld 11"/>
          <p:cNvSpPr txBox="1"/>
          <p:nvPr/>
        </p:nvSpPr>
        <p:spPr>
          <a:xfrm>
            <a:off x="30051" y="4509120"/>
            <a:ext cx="4137671" cy="830997"/>
          </a:xfrm>
          <a:prstGeom prst="rect">
            <a:avLst/>
          </a:prstGeom>
          <a:noFill/>
        </p:spPr>
        <p:txBody>
          <a:bodyPr wrap="none" rtlCol="0">
            <a:spAutoFit/>
          </a:bodyPr>
          <a:lstStyle/>
          <a:p>
            <a:pPr marL="360363" indent="-360363"/>
            <a:r>
              <a:rPr lang="de-DE" sz="1200" b="1" dirty="0" smtClean="0">
                <a:latin typeface="Arial" panose="020B0604020202020204" pitchFamily="34" charset="0"/>
                <a:cs typeface="Arial" panose="020B0604020202020204" pitchFamily="34" charset="0"/>
              </a:rPr>
              <a:t>15. März 1933</a:t>
            </a:r>
          </a:p>
          <a:p>
            <a:r>
              <a:rPr lang="de-DE" sz="1200" dirty="0" smtClean="0">
                <a:latin typeface="Arial" panose="020B0604020202020204" pitchFamily="34" charset="0"/>
                <a:cs typeface="Arial" panose="020B0604020202020204" pitchFamily="34" charset="0"/>
              </a:rPr>
              <a:t>Staatspräsident Eugen Bolz (Zentrum) muss zurücktreten,</a:t>
            </a:r>
            <a:br>
              <a:rPr lang="de-DE" sz="1200" dirty="0" smtClean="0">
                <a:latin typeface="Arial" panose="020B0604020202020204" pitchFamily="34" charset="0"/>
                <a:cs typeface="Arial" panose="020B0604020202020204" pitchFamily="34" charset="0"/>
              </a:rPr>
            </a:br>
            <a:r>
              <a:rPr lang="de-DE" sz="1200" b="1" dirty="0" smtClean="0">
                <a:latin typeface="Arial" panose="020B0604020202020204" pitchFamily="34" charset="0"/>
                <a:cs typeface="Arial" panose="020B0604020202020204" pitchFamily="34" charset="0"/>
              </a:rPr>
              <a:t>Wilhelm Murr (NSDAP)</a:t>
            </a:r>
            <a:r>
              <a:rPr lang="de-DE" sz="1200" dirty="0" smtClean="0">
                <a:latin typeface="Arial" panose="020B0604020202020204" pitchFamily="34" charset="0"/>
                <a:cs typeface="Arial" panose="020B0604020202020204" pitchFamily="34" charset="0"/>
              </a:rPr>
              <a:t> neuer </a:t>
            </a:r>
            <a:r>
              <a:rPr lang="de-DE" sz="1200" b="1" dirty="0" smtClean="0">
                <a:latin typeface="Arial" panose="020B0604020202020204" pitchFamily="34" charset="0"/>
                <a:cs typeface="Arial" panose="020B0604020202020204" pitchFamily="34" charset="0"/>
              </a:rPr>
              <a:t>Staatspräsident</a:t>
            </a:r>
            <a:r>
              <a:rPr lang="de-DE" sz="1200" dirty="0" smtClean="0">
                <a:latin typeface="Arial" panose="020B0604020202020204" pitchFamily="34" charset="0"/>
                <a:cs typeface="Arial" panose="020B0604020202020204" pitchFamily="34" charset="0"/>
              </a:rPr>
              <a:t/>
            </a:r>
            <a:br>
              <a:rPr lang="de-DE" sz="1200" dirty="0" smtClean="0">
                <a:latin typeface="Arial" panose="020B0604020202020204" pitchFamily="34" charset="0"/>
                <a:cs typeface="Arial" panose="020B0604020202020204" pitchFamily="34" charset="0"/>
              </a:rPr>
            </a:br>
            <a:r>
              <a:rPr lang="de-DE" sz="1200" b="1" dirty="0" smtClean="0">
                <a:latin typeface="Arial" panose="020B0604020202020204" pitchFamily="34" charset="0"/>
                <a:cs typeface="Arial" panose="020B0604020202020204" pitchFamily="34" charset="0"/>
              </a:rPr>
              <a:t>Neue württembergische Regierung (NSDAP)</a:t>
            </a:r>
            <a:endParaRPr lang="de-DE" sz="1200"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926596"/>
            <a:ext cx="7065045" cy="47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5496" y="3429000"/>
            <a:ext cx="4437508" cy="646331"/>
          </a:xfrm>
          <a:prstGeom prst="rect">
            <a:avLst/>
          </a:prstGeom>
          <a:noFill/>
        </p:spPr>
        <p:txBody>
          <a:bodyPr wrap="square" rtlCol="0">
            <a:spAutoFit/>
          </a:bodyPr>
          <a:lstStyle/>
          <a:p>
            <a:r>
              <a:rPr lang="de-DE" sz="1200" b="1" dirty="0">
                <a:solidFill>
                  <a:srgbClr val="FF0000"/>
                </a:solidFill>
                <a:latin typeface="Arial" panose="020B0604020202020204" pitchFamily="34" charset="0"/>
                <a:cs typeface="Arial" panose="020B0604020202020204" pitchFamily="34" charset="0"/>
              </a:rPr>
              <a:t>Folge: allein vom 10. Bis 15. März 1933 kamen etwa 1 700 kommunistische und sozialdemokratische Funktionäre in Schutzhaft</a:t>
            </a:r>
            <a:r>
              <a:rPr lang="de-DE" sz="1200" b="1" dirty="0" smtClean="0">
                <a:solidFill>
                  <a:srgbClr val="FF0000"/>
                </a:solidFill>
                <a:latin typeface="Arial" panose="020B0604020202020204" pitchFamily="34" charset="0"/>
                <a:cs typeface="Arial" panose="020B0604020202020204" pitchFamily="34" charset="0"/>
              </a:rPr>
              <a:t>. </a:t>
            </a:r>
            <a:endParaRPr lang="de-DE" sz="1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93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2050"/>
                                        </p:tgtEl>
                                        <p:attrNameLst>
                                          <p:attrName>ppt_w</p:attrName>
                                        </p:attrNameLst>
                                      </p:cBhvr>
                                      <p:tavLst>
                                        <p:tav tm="0">
                                          <p:val>
                                            <p:strVal val="ppt_w"/>
                                          </p:val>
                                        </p:tav>
                                        <p:tav tm="100000">
                                          <p:val>
                                            <p:fltVal val="0"/>
                                          </p:val>
                                        </p:tav>
                                      </p:tavLst>
                                    </p:anim>
                                    <p:anim calcmode="lin" valueType="num">
                                      <p:cBhvr>
                                        <p:cTn id="19" dur="1000"/>
                                        <p:tgtEl>
                                          <p:spTgt spid="2050"/>
                                        </p:tgtEl>
                                        <p:attrNameLst>
                                          <p:attrName>ppt_h</p:attrName>
                                        </p:attrNameLst>
                                      </p:cBhvr>
                                      <p:tavLst>
                                        <p:tav tm="0">
                                          <p:val>
                                            <p:strVal val="ppt_h"/>
                                          </p:val>
                                        </p:tav>
                                        <p:tav tm="100000">
                                          <p:val>
                                            <p:fltVal val="0"/>
                                          </p:val>
                                        </p:tav>
                                      </p:tavLst>
                                    </p:anim>
                                    <p:anim calcmode="lin" valueType="num">
                                      <p:cBhvr>
                                        <p:cTn id="20" dur="1000"/>
                                        <p:tgtEl>
                                          <p:spTgt spid="2050"/>
                                        </p:tgtEl>
                                        <p:attrNameLst>
                                          <p:attrName>style.rotation</p:attrName>
                                        </p:attrNameLst>
                                      </p:cBhvr>
                                      <p:tavLst>
                                        <p:tav tm="0">
                                          <p:val>
                                            <p:fltVal val="0"/>
                                          </p:val>
                                        </p:tav>
                                        <p:tav tm="100000">
                                          <p:val>
                                            <p:fltVal val="90"/>
                                          </p:val>
                                        </p:tav>
                                      </p:tavLst>
                                    </p:anim>
                                    <p:animEffect transition="out" filter="fade">
                                      <p:cBhvr>
                                        <p:cTn id="21" dur="1000"/>
                                        <p:tgtEl>
                                          <p:spTgt spid="2050"/>
                                        </p:tgtEl>
                                      </p:cBhvr>
                                    </p:animEffect>
                                    <p:set>
                                      <p:cBhvr>
                                        <p:cTn id="22" dur="1" fill="hold">
                                          <p:stCondLst>
                                            <p:cond delay="9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p:cNvSpPr txBox="1"/>
          <p:nvPr/>
        </p:nvSpPr>
        <p:spPr>
          <a:xfrm>
            <a:off x="395536" y="44624"/>
            <a:ext cx="2664296" cy="261610"/>
          </a:xfrm>
          <a:prstGeom prst="rect">
            <a:avLst/>
          </a:prstGeom>
          <a:solidFill>
            <a:schemeClr val="accent2">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marL="628650" indent="-628650">
              <a:spcAft>
                <a:spcPts val="0"/>
              </a:spcAft>
            </a:pPr>
            <a:r>
              <a:rPr lang="de-DE" sz="1100" b="1" dirty="0">
                <a:latin typeface="Arial"/>
                <a:ea typeface="Calibri"/>
                <a:cs typeface="Times New Roman"/>
              </a:rPr>
              <a:t>Schritt </a:t>
            </a:r>
            <a:r>
              <a:rPr lang="de-DE" sz="1100" b="1" dirty="0" smtClean="0">
                <a:latin typeface="Arial"/>
                <a:ea typeface="Calibri"/>
                <a:cs typeface="Times New Roman"/>
              </a:rPr>
              <a:t>5  Ermächtigungsgesetz</a:t>
            </a:r>
            <a:endParaRPr lang="de-DE" sz="1100" dirty="0">
              <a:effectLst/>
              <a:latin typeface="Arial"/>
              <a:ea typeface="Calibri"/>
              <a:cs typeface="Times New Roman"/>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04" y="442975"/>
            <a:ext cx="4500000" cy="1837931"/>
          </a:xfrm>
          <a:prstGeom prst="rect">
            <a:avLst/>
          </a:prstGeom>
          <a:ln>
            <a:solidFill>
              <a:schemeClr val="tx1"/>
            </a:solidFill>
          </a:ln>
        </p:spPr>
      </p:pic>
      <p:sp>
        <p:nvSpPr>
          <p:cNvPr id="7" name="Textfeld 14"/>
          <p:cNvSpPr txBox="1"/>
          <p:nvPr/>
        </p:nvSpPr>
        <p:spPr>
          <a:xfrm>
            <a:off x="5011881" y="452962"/>
            <a:ext cx="2944495" cy="205359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1700" b="1" dirty="0">
                <a:effectLst/>
                <a:latin typeface="Arial"/>
                <a:ea typeface="Times New Roman"/>
                <a:cs typeface="Arial"/>
              </a:rPr>
              <a:t>Das Ermächtigungsgesetz</a:t>
            </a:r>
            <a:endParaRPr lang="de-DE" sz="1100" dirty="0">
              <a:effectLst/>
              <a:latin typeface="Arial"/>
              <a:ea typeface="Calibri"/>
              <a:cs typeface="Times New Roman"/>
            </a:endParaRPr>
          </a:p>
          <a:p>
            <a:pPr algn="just">
              <a:spcAft>
                <a:spcPts val="0"/>
              </a:spcAft>
            </a:pPr>
            <a:r>
              <a:rPr lang="de-DE" sz="1100" dirty="0">
                <a:effectLst/>
                <a:latin typeface="Arial"/>
                <a:ea typeface="Times New Roman"/>
                <a:cs typeface="Arial"/>
              </a:rPr>
              <a:t>beschlossen 23.März 1933</a:t>
            </a:r>
            <a:endParaRPr lang="de-DE" sz="1100" dirty="0">
              <a:effectLst/>
              <a:latin typeface="Arial"/>
              <a:ea typeface="Calibri"/>
              <a:cs typeface="Times New Roman"/>
            </a:endParaRPr>
          </a:p>
          <a:p>
            <a:pPr algn="just">
              <a:spcAft>
                <a:spcPts val="300"/>
              </a:spcAft>
            </a:pPr>
            <a:r>
              <a:rPr lang="de-DE" sz="1100" dirty="0">
                <a:effectLst/>
                <a:latin typeface="Arial"/>
                <a:ea typeface="Times New Roman"/>
                <a:cs typeface="Arial"/>
              </a:rPr>
              <a:t>verkündet 24. März 1933</a:t>
            </a:r>
            <a:endParaRPr lang="de-DE" sz="1100" dirty="0">
              <a:effectLst/>
              <a:latin typeface="Arial"/>
              <a:ea typeface="Calibri"/>
              <a:cs typeface="Times New Roman"/>
            </a:endParaRPr>
          </a:p>
          <a:p>
            <a:pPr>
              <a:spcAft>
                <a:spcPts val="300"/>
              </a:spcAft>
            </a:pPr>
            <a:r>
              <a:rPr lang="de-DE" sz="1100" dirty="0">
                <a:effectLst/>
                <a:latin typeface="Arial"/>
                <a:ea typeface="Times New Roman"/>
                <a:cs typeface="Arial"/>
              </a:rPr>
              <a:t>Artikel 1. </a:t>
            </a:r>
            <a:r>
              <a:rPr lang="de-DE" sz="1100" b="1" dirty="0">
                <a:effectLst/>
                <a:latin typeface="Arial"/>
                <a:ea typeface="Times New Roman"/>
                <a:cs typeface="Arial"/>
              </a:rPr>
              <a:t>Reichsgesetze können</a:t>
            </a:r>
            <a:r>
              <a:rPr lang="de-DE" sz="1100" dirty="0">
                <a:effectLst/>
                <a:latin typeface="Arial"/>
                <a:ea typeface="Times New Roman"/>
                <a:cs typeface="Arial"/>
              </a:rPr>
              <a:t> außer in dem in der Reichsverfassung vorgesehenen Verfahren </a:t>
            </a:r>
            <a:r>
              <a:rPr lang="de-DE" sz="1100" b="1" dirty="0">
                <a:effectLst/>
                <a:latin typeface="Arial"/>
                <a:ea typeface="Times New Roman"/>
                <a:cs typeface="Arial"/>
              </a:rPr>
              <a:t>auch durch die Reichsregierung beschlossen werden. </a:t>
            </a:r>
            <a:r>
              <a:rPr lang="de-DE" sz="1100" dirty="0">
                <a:effectLst/>
                <a:latin typeface="Arial"/>
                <a:ea typeface="Times New Roman"/>
                <a:cs typeface="Arial"/>
              </a:rPr>
              <a:t>…</a:t>
            </a:r>
            <a:endParaRPr lang="de-DE" sz="1100" dirty="0">
              <a:effectLst/>
              <a:latin typeface="Arial"/>
              <a:ea typeface="Calibri"/>
              <a:cs typeface="Times New Roman"/>
            </a:endParaRPr>
          </a:p>
          <a:p>
            <a:pPr>
              <a:spcAft>
                <a:spcPts val="0"/>
              </a:spcAft>
            </a:pPr>
            <a:r>
              <a:rPr lang="de-DE" sz="1100" dirty="0">
                <a:effectLst/>
                <a:latin typeface="Arial"/>
                <a:ea typeface="Times New Roman"/>
                <a:cs typeface="Arial"/>
              </a:rPr>
              <a:t>Artikel 2. </a:t>
            </a:r>
            <a:r>
              <a:rPr lang="de-DE" sz="1100" b="1" dirty="0">
                <a:effectLst/>
                <a:latin typeface="Arial"/>
                <a:ea typeface="Times New Roman"/>
                <a:cs typeface="Arial"/>
              </a:rPr>
              <a:t>Die von der Reichsregierung beschlossenen Reichsgesetze </a:t>
            </a:r>
            <a:r>
              <a:rPr lang="de-DE" sz="1100" b="1" dirty="0">
                <a:solidFill>
                  <a:srgbClr val="FF0000"/>
                </a:solidFill>
                <a:effectLst/>
                <a:latin typeface="Arial"/>
                <a:ea typeface="Times New Roman"/>
                <a:cs typeface="Arial"/>
              </a:rPr>
              <a:t>können von der Reichsverfassung abweichen</a:t>
            </a:r>
            <a:r>
              <a:rPr lang="de-DE" sz="1100" dirty="0">
                <a:effectLst/>
                <a:latin typeface="Arial"/>
                <a:ea typeface="Times New Roman"/>
                <a:cs typeface="Arial"/>
              </a:rPr>
              <a:t>, …</a:t>
            </a:r>
            <a:endParaRPr lang="de-DE" sz="1100" dirty="0">
              <a:effectLst/>
              <a:latin typeface="Arial"/>
              <a:ea typeface="Calibri"/>
              <a:cs typeface="Times New Roman"/>
            </a:endParaRPr>
          </a:p>
          <a:p>
            <a:pPr algn="just">
              <a:spcAft>
                <a:spcPts val="0"/>
              </a:spcAft>
            </a:pPr>
            <a:r>
              <a:rPr lang="fr-FR" sz="800" dirty="0">
                <a:effectLst/>
                <a:latin typeface="Arial"/>
                <a:ea typeface="Times New Roman"/>
                <a:cs typeface="Arial"/>
              </a:rPr>
              <a:t>Quelle: http://www.wissen.de/lexikon/ermaechtigungsgesetz</a:t>
            </a:r>
            <a:endParaRPr lang="de-DE" sz="1100" dirty="0">
              <a:effectLst/>
              <a:latin typeface="Arial"/>
              <a:ea typeface="Calibri"/>
              <a:cs typeface="Times New Roman"/>
            </a:endParaRPr>
          </a:p>
        </p:txBody>
      </p:sp>
      <p:sp>
        <p:nvSpPr>
          <p:cNvPr id="8" name="Pfeil nach unten 7"/>
          <p:cNvSpPr/>
          <p:nvPr/>
        </p:nvSpPr>
        <p:spPr>
          <a:xfrm>
            <a:off x="151804" y="2304580"/>
            <a:ext cx="540000" cy="360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p:nvSpPr>
        <p:spPr>
          <a:xfrm>
            <a:off x="206720" y="2780928"/>
            <a:ext cx="8712968" cy="3724096"/>
          </a:xfrm>
          <a:prstGeom prst="rect">
            <a:avLst/>
          </a:prstGeom>
          <a:noFill/>
        </p:spPr>
        <p:txBody>
          <a:bodyPr wrap="square" rtlCol="0">
            <a:spAutoFit/>
          </a:bodyPr>
          <a:lstStyle/>
          <a:p>
            <a:r>
              <a:rPr lang="de-DE" b="1" dirty="0"/>
              <a:t>Durch das Ermächtigungsgesetz hatte Adolf Hitler nun zwei Gewalten im Staat inne:</a:t>
            </a:r>
            <a:endParaRPr lang="de-DE" dirty="0"/>
          </a:p>
          <a:p>
            <a:pPr marL="360363" lvl="0"/>
            <a:endParaRPr lang="de-DE" sz="800" b="1" dirty="0" smtClean="0"/>
          </a:p>
          <a:p>
            <a:pPr marL="360363" lvl="0"/>
            <a:r>
              <a:rPr lang="de-DE" sz="2000" b="1" dirty="0" smtClean="0"/>
              <a:t>die </a:t>
            </a:r>
            <a:r>
              <a:rPr lang="de-DE" sz="2000" b="1" i="1" dirty="0"/>
              <a:t>exekutive</a:t>
            </a:r>
            <a:r>
              <a:rPr lang="de-DE" sz="2000" b="1" dirty="0"/>
              <a:t> Gewalt </a:t>
            </a:r>
            <a:br>
              <a:rPr lang="de-DE" sz="2000" b="1" dirty="0"/>
            </a:br>
            <a:r>
              <a:rPr lang="de-DE" sz="2000" b="1" dirty="0"/>
              <a:t>die ausführende Regierungsgewalt</a:t>
            </a:r>
            <a:endParaRPr lang="de-DE" sz="2000" dirty="0"/>
          </a:p>
          <a:p>
            <a:pPr marL="360363"/>
            <a:r>
              <a:rPr lang="de-DE" sz="800" b="1" dirty="0"/>
              <a:t> </a:t>
            </a:r>
          </a:p>
          <a:p>
            <a:pPr marL="720725" lvl="0"/>
            <a:r>
              <a:rPr lang="de-DE" sz="2000" b="1" dirty="0"/>
              <a:t>die </a:t>
            </a:r>
            <a:r>
              <a:rPr lang="de-DE" sz="2000" b="1" i="1" dirty="0"/>
              <a:t>legislative</a:t>
            </a:r>
            <a:r>
              <a:rPr lang="de-DE" sz="2000" b="1" dirty="0"/>
              <a:t> Gewalt </a:t>
            </a:r>
            <a:br>
              <a:rPr lang="de-DE" sz="2000" b="1" dirty="0"/>
            </a:br>
            <a:r>
              <a:rPr lang="de-DE" sz="2000" b="1" dirty="0"/>
              <a:t>die gesetzgebende </a:t>
            </a:r>
            <a:r>
              <a:rPr lang="de-DE" sz="2000" b="1" dirty="0" smtClean="0"/>
              <a:t>Parlamentsgewalt</a:t>
            </a:r>
          </a:p>
          <a:p>
            <a:pPr marL="720725" lvl="0"/>
            <a:endParaRPr lang="de-DE" sz="800" b="1" dirty="0"/>
          </a:p>
          <a:p>
            <a:pPr marL="1081088"/>
            <a:r>
              <a:rPr lang="de-DE" sz="2000" b="1" dirty="0" smtClean="0"/>
              <a:t>nur </a:t>
            </a:r>
            <a:r>
              <a:rPr lang="de-DE" sz="2000" b="1" dirty="0"/>
              <a:t>bei den </a:t>
            </a:r>
            <a:r>
              <a:rPr lang="de-DE" sz="2000" b="1" i="1" dirty="0"/>
              <a:t>Nürnberger Rassegesetzen 1935 </a:t>
            </a:r>
            <a:r>
              <a:rPr lang="de-DE" sz="2000" b="1" dirty="0"/>
              <a:t>wurde der Reichstag noch einmal </a:t>
            </a:r>
            <a:r>
              <a:rPr lang="de-DE" sz="2000" b="1" dirty="0" smtClean="0"/>
              <a:t>aktiv</a:t>
            </a:r>
          </a:p>
          <a:p>
            <a:pPr marL="1081088"/>
            <a:endParaRPr lang="de-DE" sz="800" b="1" dirty="0"/>
          </a:p>
          <a:p>
            <a:pPr algn="ctr"/>
            <a:r>
              <a:rPr lang="de-DE" sz="2400" b="1" dirty="0"/>
              <a:t>Hitler konnte nun den Gesamtstaat und die Länderstaaten nach seinem </a:t>
            </a:r>
            <a:r>
              <a:rPr lang="de-DE" sz="2400" b="1" dirty="0" smtClean="0"/>
              <a:t>Gutdünken ohne </a:t>
            </a:r>
            <a:r>
              <a:rPr lang="de-DE" sz="2400" b="1" dirty="0"/>
              <a:t>Rücksicht auf Verfassungen </a:t>
            </a:r>
            <a:r>
              <a:rPr lang="de-DE" sz="2400" b="1" dirty="0" smtClean="0"/>
              <a:t>umbauen</a:t>
            </a:r>
            <a:endParaRPr lang="de-DE" sz="2400" dirty="0"/>
          </a:p>
          <a:p>
            <a:endParaRPr lang="de-DE" dirty="0"/>
          </a:p>
        </p:txBody>
      </p:sp>
    </p:spTree>
    <p:extLst>
      <p:ext uri="{BB962C8B-B14F-4D97-AF65-F5344CB8AC3E}">
        <p14:creationId xmlns:p14="http://schemas.microsoft.com/office/powerpoint/2010/main" val="264049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p:cNvSpPr txBox="1"/>
          <p:nvPr/>
        </p:nvSpPr>
        <p:spPr>
          <a:xfrm>
            <a:off x="395536" y="44624"/>
            <a:ext cx="3096344" cy="430887"/>
          </a:xfrm>
          <a:prstGeom prst="rect">
            <a:avLst/>
          </a:prstGeom>
          <a:solidFill>
            <a:schemeClr val="accent2">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marL="989013" indent="-989013">
              <a:spcAft>
                <a:spcPts val="0"/>
              </a:spcAft>
            </a:pPr>
            <a:r>
              <a:rPr lang="de-DE" sz="1100" b="1" dirty="0">
                <a:latin typeface="Arial"/>
                <a:ea typeface="Calibri"/>
                <a:cs typeface="Times New Roman"/>
              </a:rPr>
              <a:t>Schritt 6</a:t>
            </a:r>
            <a:r>
              <a:rPr lang="de-DE" sz="1100" b="1" dirty="0" smtClean="0">
                <a:latin typeface="Arial"/>
                <a:ea typeface="Calibri"/>
                <a:cs typeface="Times New Roman"/>
              </a:rPr>
              <a:t> Ermächtigungsgesetz</a:t>
            </a:r>
            <a:br>
              <a:rPr lang="de-DE" sz="1100" b="1" dirty="0" smtClean="0">
                <a:latin typeface="Arial"/>
                <a:ea typeface="Calibri"/>
                <a:cs typeface="Times New Roman"/>
              </a:rPr>
            </a:br>
            <a:r>
              <a:rPr lang="de-DE" sz="1100" b="1" dirty="0" smtClean="0">
                <a:latin typeface="Arial"/>
                <a:ea typeface="Calibri"/>
                <a:cs typeface="Times New Roman"/>
              </a:rPr>
              <a:t>Gleichschaltungsgesetz</a:t>
            </a:r>
            <a:endParaRPr lang="de-DE" sz="1100" dirty="0">
              <a:effectLst/>
              <a:latin typeface="Arial"/>
              <a:ea typeface="Calibri"/>
              <a:cs typeface="Times New Roman"/>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 y="548680"/>
            <a:ext cx="4500000" cy="823228"/>
          </a:xfrm>
          <a:prstGeom prst="rect">
            <a:avLst/>
          </a:prstGeom>
          <a:ln>
            <a:solidFill>
              <a:schemeClr val="tx1"/>
            </a:solidFill>
          </a:ln>
        </p:spPr>
      </p:pic>
      <p:sp>
        <p:nvSpPr>
          <p:cNvPr id="4" name="Pfeil nach unten 3"/>
          <p:cNvSpPr/>
          <p:nvPr/>
        </p:nvSpPr>
        <p:spPr>
          <a:xfrm>
            <a:off x="1763688" y="1413406"/>
            <a:ext cx="899795" cy="3594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 y="1844824"/>
            <a:ext cx="4500000" cy="743844"/>
          </a:xfrm>
          <a:prstGeom prst="rect">
            <a:avLst/>
          </a:prstGeom>
          <a:ln>
            <a:solidFill>
              <a:schemeClr val="tx1"/>
            </a:solidFill>
          </a:ln>
        </p:spPr>
      </p:pic>
      <p:sp>
        <p:nvSpPr>
          <p:cNvPr id="6" name="Pfeil nach unten 5"/>
          <p:cNvSpPr/>
          <p:nvPr/>
        </p:nvSpPr>
        <p:spPr>
          <a:xfrm>
            <a:off x="1835158" y="2653504"/>
            <a:ext cx="899795" cy="3594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4" y="5489524"/>
            <a:ext cx="4500000" cy="899813"/>
          </a:xfrm>
          <a:prstGeom prst="rect">
            <a:avLst/>
          </a:prstGeom>
          <a:ln>
            <a:solidFill>
              <a:schemeClr val="tx1"/>
            </a:solidFill>
          </a:ln>
        </p:spPr>
      </p:pic>
      <p:cxnSp>
        <p:nvCxnSpPr>
          <p:cNvPr id="9" name="Gerade Verbindung mit Pfeil 8"/>
          <p:cNvCxnSpPr/>
          <p:nvPr/>
        </p:nvCxnSpPr>
        <p:spPr>
          <a:xfrm>
            <a:off x="1115616" y="332656"/>
            <a:ext cx="360000" cy="0"/>
          </a:xfrm>
          <a:prstGeom prst="straightConnector1">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68" y="3077786"/>
            <a:ext cx="4500000" cy="2367438"/>
          </a:xfrm>
          <a:prstGeom prst="rect">
            <a:avLst/>
          </a:prstGeom>
          <a:ln>
            <a:solidFill>
              <a:schemeClr val="tx1"/>
            </a:solidFill>
          </a:ln>
        </p:spPr>
      </p:pic>
      <p:sp>
        <p:nvSpPr>
          <p:cNvPr id="11" name="Textfeld 8"/>
          <p:cNvSpPr txBox="1"/>
          <p:nvPr/>
        </p:nvSpPr>
        <p:spPr>
          <a:xfrm>
            <a:off x="4788024" y="479956"/>
            <a:ext cx="4248472" cy="273302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de-DE" sz="1400" dirty="0">
                <a:effectLst/>
                <a:latin typeface="Arial" panose="020B0604020202020204" pitchFamily="34" charset="0"/>
                <a:ea typeface="Calibri"/>
                <a:cs typeface="Arial" panose="020B0604020202020204" pitchFamily="34" charset="0"/>
              </a:rPr>
              <a:t>Die </a:t>
            </a:r>
            <a:r>
              <a:rPr lang="de-DE" sz="1400" b="1" dirty="0">
                <a:effectLst/>
                <a:latin typeface="Arial" panose="020B0604020202020204" pitchFamily="34" charset="0"/>
                <a:ea typeface="Calibri"/>
                <a:cs typeface="Arial" panose="020B0604020202020204" pitchFamily="34" charset="0"/>
              </a:rPr>
              <a:t>Gleichschaltung</a:t>
            </a:r>
            <a:r>
              <a:rPr lang="de-DE" sz="1400" dirty="0">
                <a:effectLst/>
                <a:latin typeface="Arial" panose="020B0604020202020204" pitchFamily="34" charset="0"/>
                <a:ea typeface="Calibri"/>
                <a:cs typeface="Arial" panose="020B0604020202020204" pitchFamily="34" charset="0"/>
              </a:rPr>
              <a:t> erstreckte sich auf</a:t>
            </a:r>
          </a:p>
          <a:p>
            <a:pPr marL="342900" lvl="0" indent="-342900">
              <a:lnSpc>
                <a:spcPct val="115000"/>
              </a:lnSpc>
              <a:spcAft>
                <a:spcPts val="0"/>
              </a:spcAft>
              <a:buFont typeface="Symbol"/>
              <a:buChar char=""/>
            </a:pPr>
            <a:r>
              <a:rPr lang="de-DE" sz="1400" dirty="0">
                <a:effectLst/>
                <a:latin typeface="Arial" panose="020B0604020202020204" pitchFamily="34" charset="0"/>
                <a:ea typeface="Calibri"/>
                <a:cs typeface="Arial" panose="020B0604020202020204" pitchFamily="34" charset="0"/>
              </a:rPr>
              <a:t>alle Ebenen des Staates</a:t>
            </a:r>
            <a:br>
              <a:rPr lang="de-DE" sz="1400" dirty="0">
                <a:effectLst/>
                <a:latin typeface="Arial" panose="020B0604020202020204" pitchFamily="34" charset="0"/>
                <a:ea typeface="Calibri"/>
                <a:cs typeface="Arial" panose="020B0604020202020204" pitchFamily="34" charset="0"/>
              </a:rPr>
            </a:br>
            <a:r>
              <a:rPr lang="de-DE" sz="1400" dirty="0">
                <a:effectLst/>
                <a:latin typeface="Arial" panose="020B0604020202020204" pitchFamily="34" charset="0"/>
                <a:ea typeface="Calibri"/>
                <a:cs typeface="Arial" panose="020B0604020202020204" pitchFamily="34" charset="0"/>
              </a:rPr>
              <a:t>Reich – Länder – Kommunen</a:t>
            </a:r>
          </a:p>
          <a:p>
            <a:pPr marL="342900" lvl="0" indent="-342900">
              <a:lnSpc>
                <a:spcPct val="115000"/>
              </a:lnSpc>
              <a:spcAft>
                <a:spcPts val="0"/>
              </a:spcAft>
              <a:buFont typeface="Symbol"/>
              <a:buChar char=""/>
            </a:pPr>
            <a:r>
              <a:rPr lang="de-DE" sz="1400" dirty="0">
                <a:effectLst/>
                <a:latin typeface="Arial" panose="020B0604020202020204" pitchFamily="34" charset="0"/>
                <a:ea typeface="Calibri"/>
                <a:cs typeface="Arial" panose="020B0604020202020204" pitchFamily="34" charset="0"/>
              </a:rPr>
              <a:t>alle Bereiche der Staatsgewalt</a:t>
            </a:r>
            <a:br>
              <a:rPr lang="de-DE" sz="1400" dirty="0">
                <a:effectLst/>
                <a:latin typeface="Arial" panose="020B0604020202020204" pitchFamily="34" charset="0"/>
                <a:ea typeface="Calibri"/>
                <a:cs typeface="Arial" panose="020B0604020202020204" pitchFamily="34" charset="0"/>
              </a:rPr>
            </a:br>
            <a:r>
              <a:rPr lang="de-DE" sz="1400" dirty="0">
                <a:effectLst/>
                <a:latin typeface="Arial" panose="020B0604020202020204" pitchFamily="34" charset="0"/>
                <a:ea typeface="Calibri"/>
                <a:cs typeface="Arial" panose="020B0604020202020204" pitchFamily="34" charset="0"/>
              </a:rPr>
              <a:t>exekutive: Beamte / Polizei …</a:t>
            </a:r>
            <a:br>
              <a:rPr lang="de-DE" sz="1400" dirty="0">
                <a:effectLst/>
                <a:latin typeface="Arial" panose="020B0604020202020204" pitchFamily="34" charset="0"/>
                <a:ea typeface="Calibri"/>
                <a:cs typeface="Arial" panose="020B0604020202020204" pitchFamily="34" charset="0"/>
              </a:rPr>
            </a:br>
            <a:r>
              <a:rPr lang="de-DE" sz="1400" dirty="0">
                <a:effectLst/>
                <a:latin typeface="Arial" panose="020B0604020202020204" pitchFamily="34" charset="0"/>
                <a:ea typeface="Calibri"/>
                <a:cs typeface="Arial" panose="020B0604020202020204" pitchFamily="34" charset="0"/>
              </a:rPr>
              <a:t>legislative: Einheit von Partei und Staat</a:t>
            </a:r>
            <a:br>
              <a:rPr lang="de-DE" sz="1400" dirty="0">
                <a:effectLst/>
                <a:latin typeface="Arial" panose="020B0604020202020204" pitchFamily="34" charset="0"/>
                <a:ea typeface="Calibri"/>
                <a:cs typeface="Arial" panose="020B0604020202020204" pitchFamily="34" charset="0"/>
              </a:rPr>
            </a:br>
            <a:r>
              <a:rPr lang="de-DE" sz="1400" dirty="0" err="1">
                <a:effectLst/>
                <a:latin typeface="Arial" panose="020B0604020202020204" pitchFamily="34" charset="0"/>
                <a:ea typeface="Calibri"/>
                <a:cs typeface="Arial" panose="020B0604020202020204" pitchFamily="34" charset="0"/>
              </a:rPr>
              <a:t>judikative</a:t>
            </a:r>
            <a:r>
              <a:rPr lang="de-DE" sz="1400" dirty="0">
                <a:effectLst/>
                <a:latin typeface="Arial" panose="020B0604020202020204" pitchFamily="34" charset="0"/>
                <a:ea typeface="Calibri"/>
                <a:cs typeface="Arial" panose="020B0604020202020204" pitchFamily="34" charset="0"/>
              </a:rPr>
              <a:t>: Staatsanwälte / Richter …</a:t>
            </a:r>
          </a:p>
          <a:p>
            <a:pPr marL="342900" lvl="0" indent="-342900">
              <a:lnSpc>
                <a:spcPct val="115000"/>
              </a:lnSpc>
              <a:spcAft>
                <a:spcPts val="0"/>
              </a:spcAft>
              <a:buFont typeface="Symbol"/>
              <a:buChar char=""/>
            </a:pPr>
            <a:r>
              <a:rPr lang="de-DE" sz="1400" dirty="0">
                <a:effectLst/>
                <a:latin typeface="Arial" panose="020B0604020202020204" pitchFamily="34" charset="0"/>
                <a:ea typeface="Calibri"/>
                <a:cs typeface="Arial" panose="020B0604020202020204" pitchFamily="34" charset="0"/>
              </a:rPr>
              <a:t>das gesamte öffentliche Leben</a:t>
            </a:r>
            <a:br>
              <a:rPr lang="de-DE" sz="1400" dirty="0">
                <a:effectLst/>
                <a:latin typeface="Arial" panose="020B0604020202020204" pitchFamily="34" charset="0"/>
                <a:ea typeface="Calibri"/>
                <a:cs typeface="Arial" panose="020B0604020202020204" pitchFamily="34" charset="0"/>
              </a:rPr>
            </a:br>
            <a:r>
              <a:rPr lang="de-DE" sz="1400" dirty="0">
                <a:effectLst/>
                <a:latin typeface="Arial" panose="020B0604020202020204" pitchFamily="34" charset="0"/>
                <a:ea typeface="Calibri"/>
                <a:cs typeface="Arial" panose="020B0604020202020204" pitchFamily="34" charset="0"/>
              </a:rPr>
              <a:t>Vereine / Jugendverbände </a:t>
            </a:r>
            <a:r>
              <a:rPr lang="de-DE" sz="1100" dirty="0">
                <a:effectLst/>
                <a:latin typeface="Arial"/>
                <a:ea typeface="Calibri"/>
                <a:cs typeface="Times New Roman"/>
              </a:rPr>
              <a:t>…</a:t>
            </a:r>
            <a:endParaRPr lang="de-DE" sz="1100" dirty="0">
              <a:effectLst/>
              <a:ea typeface="Calibri"/>
              <a:cs typeface="Times New Roman"/>
            </a:endParaRPr>
          </a:p>
          <a:p>
            <a:pPr algn="ctr">
              <a:spcAft>
                <a:spcPts val="0"/>
              </a:spcAft>
            </a:pPr>
            <a:r>
              <a:rPr lang="de-DE" sz="1400" b="1" dirty="0">
                <a:effectLst/>
                <a:latin typeface="Arial"/>
                <a:ea typeface="Calibri"/>
                <a:cs typeface="Arial"/>
              </a:rPr>
              <a:t>„Ein Volk – ein Reich – ein Führer“</a:t>
            </a:r>
            <a:endParaRPr lang="de-DE" sz="1400" dirty="0">
              <a:effectLst/>
              <a:latin typeface="Arial"/>
              <a:ea typeface="Calibri"/>
              <a:cs typeface="Times New Roman"/>
            </a:endParaRPr>
          </a:p>
          <a:p>
            <a:pPr algn="ctr">
              <a:spcAft>
                <a:spcPts val="0"/>
              </a:spcAft>
            </a:pPr>
            <a:r>
              <a:rPr lang="de-DE" sz="1400" b="1" dirty="0">
                <a:effectLst/>
                <a:latin typeface="Arial"/>
                <a:ea typeface="Calibri"/>
                <a:cs typeface="Arial"/>
              </a:rPr>
              <a:t>„Führer befiehl, wir folgen“</a:t>
            </a:r>
            <a:endParaRPr lang="de-DE" sz="1400" dirty="0">
              <a:effectLst/>
              <a:latin typeface="Arial"/>
              <a:ea typeface="Calibri"/>
              <a:cs typeface="Times New Roman"/>
            </a:endParaRPr>
          </a:p>
        </p:txBody>
      </p:sp>
      <p:sp>
        <p:nvSpPr>
          <p:cNvPr id="12" name="Text Box 2"/>
          <p:cNvSpPr txBox="1">
            <a:spLocks noChangeArrowheads="1"/>
          </p:cNvSpPr>
          <p:nvPr/>
        </p:nvSpPr>
        <p:spPr bwMode="auto">
          <a:xfrm>
            <a:off x="4788024" y="3436938"/>
            <a:ext cx="4237037" cy="2872382"/>
          </a:xfrm>
          <a:prstGeom prst="rect">
            <a:avLst/>
          </a:prstGeom>
          <a:solidFill>
            <a:srgbClr val="FCCCC4"/>
          </a:solidFill>
          <a:ln w="19050" algn="i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rgbClr val="000000"/>
                </a:solidFill>
                <a:effectLst/>
                <a:latin typeface="Arial" pitchFamily="34" charset="0"/>
                <a:cs typeface="Arial" pitchFamily="34" charset="0"/>
              </a:rPr>
              <a:t>Zum Verständnis dieses Verfassungsbruchs muss man sich als Beispiel vorstellen: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rgbClr val="000000"/>
                </a:solidFill>
                <a:effectLst/>
                <a:latin typeface="Arial" pitchFamily="34" charset="0"/>
                <a:cs typeface="Arial" pitchFamily="34" charset="0"/>
              </a:rPr>
              <a:t>Am 05. März 20XX wären Bundestagswahlen, Versammlungs- und Pressefreiheit wären seit einem Monat eingeschränkt, die Grundrechte seit fünf Tagen abgeschafft. Einige Parteien würden verfolgt, der Bundesvorsitzende einer Partei wäre verhaftet.</a:t>
            </a:r>
          </a:p>
          <a:p>
            <a:pPr marL="171450" marR="0" lvl="0" indent="-1714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smtClean="0">
                <a:ln>
                  <a:noFill/>
                </a:ln>
                <a:solidFill>
                  <a:srgbClr val="000000"/>
                </a:solidFill>
                <a:effectLst/>
                <a:latin typeface="Arial" pitchFamily="34" charset="0"/>
                <a:cs typeface="Arial" pitchFamily="34" charset="0"/>
              </a:rPr>
              <a:t>Die Ergebnisse dieser „Wahl“ würden übertragen auf</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smtClean="0">
                <a:ln>
                  <a:noFill/>
                </a:ln>
                <a:solidFill>
                  <a:srgbClr val="000000"/>
                </a:solidFill>
                <a:effectLst/>
                <a:latin typeface="Arial" pitchFamily="34" charset="0"/>
                <a:cs typeface="Arial" pitchFamily="34" charset="0"/>
              </a:rPr>
              <a:t>die Zusammensetzung des Bundestags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smtClean="0">
                <a:ln>
                  <a:noFill/>
                </a:ln>
                <a:solidFill>
                  <a:srgbClr val="000000"/>
                </a:solidFill>
                <a:effectLst/>
                <a:latin typeface="Arial" pitchFamily="34" charset="0"/>
                <a:cs typeface="Arial" pitchFamily="34" charset="0"/>
              </a:rPr>
              <a:t>die Zusammensetzung der Landtage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smtClean="0">
                <a:ln>
                  <a:noFill/>
                </a:ln>
                <a:solidFill>
                  <a:srgbClr val="000000"/>
                </a:solidFill>
                <a:effectLst/>
                <a:latin typeface="Arial" pitchFamily="34" charset="0"/>
                <a:cs typeface="Arial" pitchFamily="34" charset="0"/>
              </a:rPr>
              <a:t>die Zusammensetzung der Kreistage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smtClean="0">
                <a:ln>
                  <a:noFill/>
                </a:ln>
                <a:solidFill>
                  <a:srgbClr val="000000"/>
                </a:solidFill>
                <a:effectLst/>
                <a:latin typeface="Arial" pitchFamily="34" charset="0"/>
                <a:cs typeface="Arial" pitchFamily="34" charset="0"/>
              </a:rPr>
              <a:t>die Zusammensetzung der Gemeinde- und Stadträte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dirty="0" smtClean="0">
                <a:ln>
                  <a:noFill/>
                </a:ln>
                <a:solidFill>
                  <a:srgbClr val="000000"/>
                </a:solidFill>
                <a:effectLst/>
                <a:latin typeface="Arial" pitchFamily="34" charset="0"/>
                <a:cs typeface="Arial" pitchFamily="34" charset="0"/>
              </a:rPr>
              <a:t>Schließlich würden alle Länderparlamente, … ersatzlos beseitigt</a:t>
            </a:r>
            <a:r>
              <a:rPr kumimoji="0" lang="de-DE" altLang="de-DE" sz="1100" b="0" i="0" u="none" strike="noStrike" cap="none" normalizeH="0" baseline="0" dirty="0" smtClean="0">
                <a:ln>
                  <a:noFill/>
                </a:ln>
                <a:solidFill>
                  <a:srgbClr val="000000"/>
                </a:solidFill>
                <a:effectLst/>
                <a:latin typeface="Arial" pitchFamily="34" charset="0"/>
                <a:cs typeface="Arial" pitchFamily="34" charset="0"/>
              </a:rPr>
              <a:t>. </a:t>
            </a:r>
            <a:endParaRPr kumimoji="0" lang="de-DE" altLang="de-DE"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0304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b="12877"/>
          <a:stretch>
            <a:fillRect/>
          </a:stretch>
        </p:blipFill>
        <p:spPr bwMode="auto">
          <a:xfrm>
            <a:off x="46172" y="90804"/>
            <a:ext cx="4500000" cy="1610004"/>
          </a:xfrm>
          <a:prstGeom prst="rect">
            <a:avLst/>
          </a:prstGeom>
          <a:noFill/>
          <a:ln w="190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1" name="Picture 3" descr="Grenzbote 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772816"/>
            <a:ext cx="4500000" cy="1737640"/>
          </a:xfrm>
          <a:prstGeom prst="rect">
            <a:avLst/>
          </a:prstGeom>
          <a:noFill/>
          <a:ln w="190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2" name="Picture 4" descr="Grenzbote 04"/>
          <p:cNvPicPr>
            <a:picLocks noChangeAspect="1" noChangeArrowheads="1"/>
          </p:cNvPicPr>
          <p:nvPr/>
        </p:nvPicPr>
        <p:blipFill>
          <a:blip r:embed="rId4" cstate="print">
            <a:extLst>
              <a:ext uri="{28A0092B-C50C-407E-A947-70E740481C1C}">
                <a14:useLocalDpi xmlns:a14="http://schemas.microsoft.com/office/drawing/2010/main" val="0"/>
              </a:ext>
            </a:extLst>
          </a:blip>
          <a:srcRect t="18054"/>
          <a:stretch>
            <a:fillRect/>
          </a:stretch>
        </p:blipFill>
        <p:spPr bwMode="auto">
          <a:xfrm>
            <a:off x="35496" y="3573016"/>
            <a:ext cx="4500000" cy="3104495"/>
          </a:xfrm>
          <a:prstGeom prst="rect">
            <a:avLst/>
          </a:prstGeom>
          <a:noFill/>
          <a:ln w="190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3" name="Picture 5" descr="Pl060"/>
          <p:cNvPicPr>
            <a:picLocks noChangeAspect="1" noChangeArrowheads="1"/>
          </p:cNvPicPr>
          <p:nvPr/>
        </p:nvPicPr>
        <p:blipFill>
          <a:blip r:embed="rId5" cstate="print">
            <a:extLst>
              <a:ext uri="{28A0092B-C50C-407E-A947-70E740481C1C}">
                <a14:useLocalDpi xmlns:a14="http://schemas.microsoft.com/office/drawing/2010/main" val="0"/>
              </a:ext>
            </a:extLst>
          </a:blip>
          <a:srcRect t="5841"/>
          <a:stretch>
            <a:fillRect/>
          </a:stretch>
        </p:blipFill>
        <p:spPr bwMode="auto">
          <a:xfrm>
            <a:off x="4788024" y="88924"/>
            <a:ext cx="4237038" cy="2455862"/>
          </a:xfrm>
          <a:prstGeom prst="rect">
            <a:avLst/>
          </a:prstGeom>
          <a:noFill/>
          <a:ln w="190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 Box 6"/>
          <p:cNvSpPr txBox="1">
            <a:spLocks noChangeArrowheads="1"/>
          </p:cNvSpPr>
          <p:nvPr/>
        </p:nvSpPr>
        <p:spPr bwMode="auto">
          <a:xfrm>
            <a:off x="4788024" y="2546374"/>
            <a:ext cx="4237038" cy="238125"/>
          </a:xfrm>
          <a:prstGeom prst="rect">
            <a:avLst/>
          </a:prstGeom>
          <a:solidFill>
            <a:schemeClr val="bg1"/>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Umzug zum 1.Mai in Königsbronn </a:t>
            </a:r>
            <a:r>
              <a:rPr kumimoji="0" lang="de-DE" altLang="de-DE" sz="800" b="0" i="0" u="none" strike="noStrike" cap="none" normalizeH="0" baseline="0" dirty="0" smtClean="0">
                <a:ln>
                  <a:noFill/>
                </a:ln>
                <a:solidFill>
                  <a:srgbClr val="000000"/>
                </a:solidFill>
                <a:effectLst/>
                <a:latin typeface="Arial" pitchFamily="34" charset="0"/>
                <a:cs typeface="Arial" pitchFamily="34" charset="0"/>
              </a:rPr>
              <a:t>(Bildarchiv H. </a:t>
            </a:r>
            <a:r>
              <a:rPr kumimoji="0" lang="de-DE" altLang="de-DE" sz="800" b="0" i="0" u="none" strike="noStrike" cap="none" normalizeH="0" baseline="0" dirty="0" err="1" smtClean="0">
                <a:ln>
                  <a:noFill/>
                </a:ln>
                <a:solidFill>
                  <a:srgbClr val="000000"/>
                </a:solidFill>
                <a:effectLst/>
                <a:latin typeface="Arial" pitchFamily="34" charset="0"/>
                <a:cs typeface="Arial" pitchFamily="34" charset="0"/>
              </a:rPr>
              <a:t>Haske</a:t>
            </a:r>
            <a:r>
              <a:rPr kumimoji="0" lang="de-DE" altLang="de-DE" sz="800" b="0" i="0" u="none" strike="noStrike" cap="none" normalizeH="0" baseline="0" dirty="0" smtClean="0">
                <a:ln>
                  <a:noFill/>
                </a:ln>
                <a:solidFill>
                  <a:srgbClr val="000000"/>
                </a:solidFill>
                <a:effectLst/>
                <a:latin typeface="Arial" pitchFamily="34" charset="0"/>
                <a:cs typeface="Arial" pitchFamily="34" charset="0"/>
              </a:rPr>
              <a:t>, Königsbronn)</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feld 1"/>
          <p:cNvSpPr txBox="1">
            <a:spLocks noChangeArrowheads="1"/>
          </p:cNvSpPr>
          <p:nvPr/>
        </p:nvSpPr>
        <p:spPr bwMode="auto">
          <a:xfrm>
            <a:off x="4789612" y="2914294"/>
            <a:ext cx="4238625" cy="1225550"/>
          </a:xfrm>
          <a:prstGeom prst="rect">
            <a:avLst/>
          </a:prstGeom>
          <a:solidFill>
            <a:srgbClr val="FFFFFF"/>
          </a:solidFill>
          <a:ln w="6350" algn="ctr">
            <a:solidFill>
              <a:srgbClr val="000000"/>
            </a:solidFill>
            <a:miter lim="800000"/>
            <a:headEnd/>
            <a:tailEnd/>
          </a:ln>
        </p:spPr>
        <p:txBody>
          <a:bodyPr vert="horz" wrap="square" lIns="36000" tIns="0" rIns="3600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100" b="1" i="0" u="none" strike="noStrike" cap="none" normalizeH="0" baseline="0" dirty="0" smtClean="0">
                <a:ln>
                  <a:noFill/>
                </a:ln>
                <a:solidFill>
                  <a:srgbClr val="000000"/>
                </a:solidFill>
                <a:effectLst/>
                <a:latin typeface="Arial" pitchFamily="34" charset="0"/>
                <a:cs typeface="Arial" pitchFamily="34" charset="0"/>
              </a:rPr>
              <a:t>Die Gleichschaltung der Arbeiterschaft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Vorgegangen wurde rigoros nach dem System „Zuckerbrot und Peitsche“: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Der 1. Mai wurde gesetzlicher Feiertag und groß gefeiert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Am 2. Mai wurden die Gewerkschaftshäuser gestürmt, geplündert und beschlagnahmt</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Sehr viele Gewerkschafter kamen in „Schutzhaft“ auf den Heuberg</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Eine „</a:t>
            </a:r>
            <a:r>
              <a:rPr kumimoji="0" lang="de-DE" altLang="de-DE" sz="1000" b="1" i="0" u="none" strike="noStrike" cap="none" normalizeH="0" baseline="0" dirty="0" smtClean="0">
                <a:ln>
                  <a:noFill/>
                </a:ln>
                <a:solidFill>
                  <a:srgbClr val="000000"/>
                </a:solidFill>
                <a:effectLst/>
                <a:latin typeface="Arial" pitchFamily="34" charset="0"/>
                <a:cs typeface="Arial" pitchFamily="34" charset="0"/>
              </a:rPr>
              <a:t>Einheitsgewerkschaft</a:t>
            </a: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 entstand,  in der Arbeitgeber und Arbeitnehmer zusammengespannt waren [</a:t>
            </a:r>
            <a:r>
              <a:rPr kumimoji="0" lang="de-DE" altLang="de-DE" sz="1000" b="1" i="0" u="none" strike="noStrike" cap="none" normalizeH="0" baseline="0" dirty="0" smtClean="0">
                <a:ln>
                  <a:noFill/>
                </a:ln>
                <a:solidFill>
                  <a:srgbClr val="000000"/>
                </a:solidFill>
                <a:effectLst/>
                <a:latin typeface="Arial" pitchFamily="34" charset="0"/>
                <a:cs typeface="Arial" pitchFamily="34" charset="0"/>
              </a:rPr>
              <a:t>Deutsche Arbeitsfront</a:t>
            </a: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 (DAF)]</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6" name="Picture 8" descr="RAD007"/>
          <p:cNvPicPr>
            <a:picLocks noChangeAspect="1" noChangeArrowheads="1"/>
          </p:cNvPicPr>
          <p:nvPr/>
        </p:nvPicPr>
        <p:blipFill>
          <a:blip r:embed="rId6" cstate="print">
            <a:extLst>
              <a:ext uri="{28A0092B-C50C-407E-A947-70E740481C1C}">
                <a14:useLocalDpi xmlns:a14="http://schemas.microsoft.com/office/drawing/2010/main" val="0"/>
              </a:ext>
            </a:extLst>
          </a:blip>
          <a:srcRect t="8369" b="8006"/>
          <a:stretch>
            <a:fillRect/>
          </a:stretch>
        </p:blipFill>
        <p:spPr bwMode="auto">
          <a:xfrm>
            <a:off x="4788024" y="4295207"/>
            <a:ext cx="4241800" cy="2141537"/>
          </a:xfrm>
          <a:prstGeom prst="rect">
            <a:avLst/>
          </a:prstGeom>
          <a:noFill/>
          <a:ln w="190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 Box 9"/>
          <p:cNvSpPr txBox="1">
            <a:spLocks noChangeArrowheads="1"/>
          </p:cNvSpPr>
          <p:nvPr/>
        </p:nvSpPr>
        <p:spPr bwMode="auto">
          <a:xfrm>
            <a:off x="4788024" y="6431235"/>
            <a:ext cx="4237038" cy="238125"/>
          </a:xfrm>
          <a:prstGeom prst="rect">
            <a:avLst/>
          </a:prstGeom>
          <a:solidFill>
            <a:schemeClr val="bg1"/>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dirty="0" smtClean="0">
                <a:ln>
                  <a:noFill/>
                </a:ln>
                <a:solidFill>
                  <a:srgbClr val="000000"/>
                </a:solidFill>
                <a:effectLst/>
                <a:latin typeface="Arial" pitchFamily="34" charset="0"/>
                <a:cs typeface="Arial" pitchFamily="34" charset="0"/>
              </a:rPr>
              <a:t>RAD — Lager Königsbronn </a:t>
            </a:r>
            <a:r>
              <a:rPr kumimoji="0" lang="de-DE" altLang="de-DE" sz="800" b="0" i="0" u="none" strike="noStrike" cap="none" normalizeH="0" baseline="0" dirty="0" smtClean="0">
                <a:ln>
                  <a:noFill/>
                </a:ln>
                <a:solidFill>
                  <a:srgbClr val="000000"/>
                </a:solidFill>
                <a:effectLst/>
                <a:latin typeface="Arial" pitchFamily="34" charset="0"/>
                <a:cs typeface="Arial" pitchFamily="34" charset="0"/>
              </a:rPr>
              <a:t>(Bildarchiv H. </a:t>
            </a:r>
            <a:r>
              <a:rPr kumimoji="0" lang="de-DE" altLang="de-DE" sz="800" b="0" i="0" u="none" strike="noStrike" cap="none" normalizeH="0" baseline="0" dirty="0" err="1" smtClean="0">
                <a:ln>
                  <a:noFill/>
                </a:ln>
                <a:solidFill>
                  <a:srgbClr val="000000"/>
                </a:solidFill>
                <a:effectLst/>
                <a:latin typeface="Arial" pitchFamily="34" charset="0"/>
                <a:cs typeface="Arial" pitchFamily="34" charset="0"/>
              </a:rPr>
              <a:t>Haske</a:t>
            </a:r>
            <a:r>
              <a:rPr kumimoji="0" lang="de-DE" altLang="de-DE" sz="800" b="0" i="0" u="none" strike="noStrike" cap="none" normalizeH="0" baseline="0" dirty="0" smtClean="0">
                <a:ln>
                  <a:noFill/>
                </a:ln>
                <a:solidFill>
                  <a:srgbClr val="000000"/>
                </a:solidFill>
                <a:effectLst/>
                <a:latin typeface="Arial" pitchFamily="34" charset="0"/>
                <a:cs typeface="Arial" pitchFamily="34" charset="0"/>
              </a:rPr>
              <a:t>, Königsbronn)</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9165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2126</Words>
  <Application>Microsoft Office PowerPoint</Application>
  <PresentationFormat>Bildschirmpräsentation (4:3)</PresentationFormat>
  <Paragraphs>219</Paragraphs>
  <Slides>26</Slides>
  <Notes>4</Notes>
  <HiddenSlides>0</HiddenSlides>
  <MMClips>0</MMClips>
  <ScaleCrop>false</ScaleCrop>
  <HeadingPairs>
    <vt:vector size="4" baseType="variant">
      <vt:variant>
        <vt:lpstr>Design</vt:lpstr>
      </vt:variant>
      <vt:variant>
        <vt:i4>1</vt:i4>
      </vt:variant>
      <vt:variant>
        <vt:lpstr>Folientitel</vt:lpstr>
      </vt:variant>
      <vt:variant>
        <vt:i4>26</vt:i4>
      </vt:variant>
    </vt:vector>
  </HeadingPairs>
  <TitlesOfParts>
    <vt:vector size="27"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Besondere an Georg Elser</vt:lpstr>
      <vt:lpstr>PowerPoint-Präsentation</vt:lpstr>
      <vt:lpstr>Danke für Ihre Aufmerksamkeit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Josef Seibold</dc:creator>
  <cp:lastModifiedBy>Josef Seibold</cp:lastModifiedBy>
  <cp:revision>92</cp:revision>
  <dcterms:created xsi:type="dcterms:W3CDTF">2017-01-07T11:25:46Z</dcterms:created>
  <dcterms:modified xsi:type="dcterms:W3CDTF">2018-03-17T09:45:03Z</dcterms:modified>
</cp:coreProperties>
</file>